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81" r:id="rId3"/>
    <p:sldId id="301" r:id="rId4"/>
    <p:sldId id="302" r:id="rId5"/>
    <p:sldId id="282" r:id="rId6"/>
    <p:sldId id="283" r:id="rId7"/>
    <p:sldId id="30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F07814"/>
    <a:srgbClr val="6AB650"/>
    <a:srgbClr val="003741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041" autoAdjust="0"/>
  </p:normalViewPr>
  <p:slideViewPr>
    <p:cSldViewPr snapToGrid="0">
      <p:cViewPr varScale="1">
        <p:scale>
          <a:sx n="108" d="100"/>
          <a:sy n="108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Frederique, hier vraag ik je jezelf</a:t>
            </a:r>
            <a:r>
              <a:rPr lang="nl-NL" baseline="0" dirty="0" smtClean="0"/>
              <a:t> voor te stellen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2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.geleijn@amsterdamumc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r.morantevallejo@vu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9503" b="1950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147" y="1284375"/>
            <a:ext cx="10776857" cy="1152751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	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735117" y="4978399"/>
            <a:ext cx="4356000" cy="163121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00B050"/>
                </a:solidFill>
              </a:rPr>
              <a:t>Edwin </a:t>
            </a:r>
            <a:r>
              <a:rPr lang="nl-NL" sz="2000" dirty="0" smtClean="0">
                <a:solidFill>
                  <a:srgbClr val="00B050"/>
                </a:solidFill>
              </a:rPr>
              <a:t>Geleijn </a:t>
            </a:r>
          </a:p>
          <a:p>
            <a:pPr algn="ctr"/>
            <a:r>
              <a:rPr lang="nl-NL" sz="2000" dirty="0" smtClean="0">
                <a:solidFill>
                  <a:srgbClr val="00B050"/>
                </a:solidFill>
              </a:rPr>
              <a:t>VUmc </a:t>
            </a:r>
            <a:r>
              <a:rPr lang="nl-NL" sz="2000" dirty="0" err="1">
                <a:solidFill>
                  <a:srgbClr val="00B050"/>
                </a:solidFill>
              </a:rPr>
              <a:t>innovation</a:t>
            </a:r>
            <a:r>
              <a:rPr lang="nl-NL" sz="2000" dirty="0">
                <a:solidFill>
                  <a:srgbClr val="00B050"/>
                </a:solidFill>
              </a:rPr>
              <a:t> manager</a:t>
            </a:r>
          </a:p>
          <a:p>
            <a:pPr algn="ctr"/>
            <a:endParaRPr lang="nl-NL" sz="2000" dirty="0" smtClean="0">
              <a:solidFill>
                <a:srgbClr val="00B050"/>
              </a:solidFill>
            </a:endParaRPr>
          </a:p>
          <a:p>
            <a:pPr algn="ctr"/>
            <a:r>
              <a:rPr lang="nl-NL" sz="2000" dirty="0" smtClean="0">
                <a:solidFill>
                  <a:srgbClr val="00B050"/>
                </a:solidFill>
              </a:rPr>
              <a:t>Roser Morante </a:t>
            </a:r>
          </a:p>
          <a:p>
            <a:pPr algn="ctr"/>
            <a:r>
              <a:rPr lang="nl-NL" sz="2000" dirty="0" smtClean="0">
                <a:solidFill>
                  <a:srgbClr val="00B050"/>
                </a:solidFill>
              </a:rPr>
              <a:t>VU researcher</a:t>
            </a:r>
            <a:endParaRPr lang="nl-NL" sz="1600" dirty="0">
              <a:solidFill>
                <a:srgbClr val="00B050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524000" y="93593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nl-NL" smtClean="0"/>
              <a:t>Detection, prediction and prevention of</a:t>
            </a:r>
            <a:br>
              <a:rPr lang="nl-NL" smtClean="0"/>
            </a:br>
            <a:r>
              <a:rPr lang="nl-NL" smtClean="0"/>
              <a:t>in-hospital falls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4114800" cy="365125"/>
          </a:xfrm>
        </p:spPr>
        <p:txBody>
          <a:bodyPr/>
          <a:lstStyle/>
          <a:p>
            <a:endParaRPr lang="nl-NL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Tijdelijke aanduiding voor inhoud 3" descr="def infographic valpreventi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128358"/>
            <a:ext cx="4648200" cy="667842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3114675" y="2838450"/>
            <a:ext cx="2114550" cy="218122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1439708"/>
            <a:ext cx="5346700" cy="590931"/>
          </a:xfrm>
        </p:spPr>
        <p:txBody>
          <a:bodyPr/>
          <a:lstStyle/>
          <a:p>
            <a:r>
              <a:rPr lang="nl-NL" sz="3600" dirty="0"/>
              <a:t>Research question</a:t>
            </a:r>
            <a:endParaRPr lang="nl-NL" sz="3600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73100" y="2506662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detect</a:t>
            </a:r>
            <a:r>
              <a:rPr lang="nl-NL" dirty="0" smtClean="0"/>
              <a:t> in-</a:t>
            </a:r>
            <a:r>
              <a:rPr lang="nl-NL" dirty="0" err="1" smtClean="0"/>
              <a:t>hospital</a:t>
            </a:r>
            <a:r>
              <a:rPr lang="nl-NL" dirty="0" smtClean="0"/>
              <a:t> </a:t>
            </a:r>
            <a:r>
              <a:rPr lang="nl-NL" dirty="0" err="1" smtClean="0"/>
              <a:t>fall</a:t>
            </a:r>
            <a:r>
              <a:rPr lang="nl-NL" dirty="0" smtClean="0"/>
              <a:t> </a:t>
            </a:r>
            <a:r>
              <a:rPr lang="nl-NL" dirty="0" err="1" smtClean="0"/>
              <a:t>incidents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analyzing</a:t>
            </a:r>
            <a:r>
              <a:rPr lang="nl-NL" dirty="0" smtClean="0"/>
              <a:t> </a:t>
            </a:r>
            <a:r>
              <a:rPr lang="nl-NL" dirty="0" err="1" smtClean="0"/>
              <a:t>notes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electronic</a:t>
            </a:r>
            <a:r>
              <a:rPr lang="nl-NL" dirty="0" smtClean="0"/>
              <a:t> </a:t>
            </a:r>
            <a:r>
              <a:rPr lang="nl-NL" dirty="0" err="1" smtClean="0"/>
              <a:t>medical</a:t>
            </a:r>
            <a:r>
              <a:rPr lang="nl-NL" dirty="0" smtClean="0"/>
              <a:t> record </a:t>
            </a:r>
            <a:r>
              <a:rPr lang="nl-NL" dirty="0" err="1" smtClean="0"/>
              <a:t>with</a:t>
            </a:r>
            <a:r>
              <a:rPr lang="nl-NL" dirty="0" smtClean="0"/>
              <a:t> machine </a:t>
            </a:r>
            <a:r>
              <a:rPr lang="nl-NL" dirty="0" err="1" smtClean="0"/>
              <a:t>learning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…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we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detect</a:t>
            </a:r>
            <a:r>
              <a:rPr lang="nl-NL" dirty="0" smtClean="0"/>
              <a:t> in-</a:t>
            </a:r>
            <a:r>
              <a:rPr lang="nl-NL" dirty="0" err="1" smtClean="0"/>
              <a:t>hospital</a:t>
            </a:r>
            <a:r>
              <a:rPr lang="nl-NL" dirty="0" smtClean="0"/>
              <a:t> </a:t>
            </a:r>
            <a:r>
              <a:rPr lang="nl-NL" dirty="0" err="1" smtClean="0"/>
              <a:t>falls</a:t>
            </a:r>
            <a:r>
              <a:rPr lang="nl-NL" dirty="0" smtClean="0"/>
              <a:t>, </a:t>
            </a:r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predict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prevent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82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All</a:t>
            </a:r>
            <a:r>
              <a:rPr lang="nl-NL" sz="1800" dirty="0"/>
              <a:t> </a:t>
            </a:r>
            <a:r>
              <a:rPr lang="nl-NL" sz="1800" dirty="0" err="1"/>
              <a:t>notes</a:t>
            </a:r>
            <a:r>
              <a:rPr lang="nl-NL" sz="1800" dirty="0"/>
              <a:t> </a:t>
            </a:r>
            <a:r>
              <a:rPr lang="nl-NL" sz="1800" dirty="0" err="1"/>
              <a:t>from</a:t>
            </a:r>
            <a:r>
              <a:rPr lang="nl-NL" sz="1800" dirty="0"/>
              <a:t> </a:t>
            </a:r>
            <a:r>
              <a:rPr lang="nl-NL" sz="1800" dirty="0" err="1"/>
              <a:t>approximately</a:t>
            </a:r>
            <a:r>
              <a:rPr lang="nl-NL" sz="1800" dirty="0"/>
              <a:t> 175.000 </a:t>
            </a:r>
            <a:r>
              <a:rPr lang="nl-NL" sz="1800" dirty="0" err="1"/>
              <a:t>pts</a:t>
            </a:r>
            <a:r>
              <a:rPr lang="nl-NL" sz="1800" dirty="0"/>
              <a:t>,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equals</a:t>
            </a:r>
            <a:r>
              <a:rPr lang="nl-NL" sz="1800" dirty="0"/>
              <a:t> </a:t>
            </a:r>
            <a:r>
              <a:rPr lang="nl-NL" sz="1800" dirty="0" err="1"/>
              <a:t>approximately</a:t>
            </a:r>
            <a:r>
              <a:rPr lang="nl-NL" sz="1800" dirty="0"/>
              <a:t> 7.5M </a:t>
            </a:r>
            <a:r>
              <a:rPr lang="nl-NL" sz="1800" dirty="0" err="1"/>
              <a:t>notes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A </a:t>
            </a:r>
            <a:r>
              <a:rPr lang="nl-NL" sz="1800" dirty="0" err="1"/>
              <a:t>dedicated</a:t>
            </a:r>
            <a:r>
              <a:rPr lang="nl-NL" sz="1800" dirty="0"/>
              <a:t> server, </a:t>
            </a:r>
            <a:r>
              <a:rPr lang="nl-NL" sz="1800" dirty="0" err="1"/>
              <a:t>that</a:t>
            </a:r>
            <a:r>
              <a:rPr lang="nl-NL" sz="1800" dirty="0"/>
              <a:t> </a:t>
            </a:r>
            <a:r>
              <a:rPr lang="nl-NL" sz="1800" dirty="0" err="1"/>
              <a:t>meets</a:t>
            </a:r>
            <a:r>
              <a:rPr lang="nl-NL" sz="1800" dirty="0"/>
              <a:t> </a:t>
            </a:r>
            <a:r>
              <a:rPr lang="nl-NL" sz="1800" dirty="0" err="1"/>
              <a:t>all</a:t>
            </a:r>
            <a:r>
              <a:rPr lang="nl-NL" sz="1800" dirty="0"/>
              <a:t> privacy </a:t>
            </a:r>
            <a:r>
              <a:rPr lang="nl-NL" sz="1800" dirty="0" err="1"/>
              <a:t>demands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Clearance </a:t>
            </a:r>
            <a:r>
              <a:rPr lang="nl-NL" sz="1800" dirty="0" err="1"/>
              <a:t>from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privacy </a:t>
            </a:r>
            <a:r>
              <a:rPr lang="nl-NL" sz="1800" dirty="0" err="1"/>
              <a:t>officers</a:t>
            </a:r>
            <a:r>
              <a:rPr lang="nl-NL" sz="1800" dirty="0"/>
              <a:t> / </a:t>
            </a:r>
            <a:r>
              <a:rPr lang="nl-NL" sz="1800" dirty="0" err="1"/>
              <a:t>medical</a:t>
            </a:r>
            <a:r>
              <a:rPr lang="nl-NL" sz="1800" dirty="0"/>
              <a:t> director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use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data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purpose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research question</a:t>
            </a:r>
          </a:p>
          <a:p>
            <a:endParaRPr lang="nl-NL" sz="1800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518" r="1151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Tijdelijke aanduiding voor afbeelding 5"/>
          <p:cNvPicPr>
            <a:picLocks noChangeAspect="1"/>
          </p:cNvPicPr>
          <p:nvPr/>
        </p:nvPicPr>
        <p:blipFill>
          <a:blip r:embed="rId3"/>
          <a:srcRect l="11454" r="11454"/>
          <a:stretch>
            <a:fillRect/>
          </a:stretch>
        </p:blipFill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4665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Already</a:t>
            </a:r>
            <a:r>
              <a:rPr lang="nl-NL" dirty="0"/>
              <a:t> </a:t>
            </a:r>
            <a:r>
              <a:rPr lang="nl-NL" dirty="0" err="1"/>
              <a:t>done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Created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annotated</a:t>
            </a:r>
            <a:r>
              <a:rPr lang="nl-NL" dirty="0"/>
              <a:t> database </a:t>
            </a:r>
            <a:r>
              <a:rPr lang="nl-NL" dirty="0" err="1"/>
              <a:t>containing</a:t>
            </a:r>
            <a:r>
              <a:rPr lang="nl-NL" dirty="0"/>
              <a:t> </a:t>
            </a:r>
            <a:r>
              <a:rPr lang="nl-NL" dirty="0" err="1"/>
              <a:t>approximately</a:t>
            </a:r>
            <a:r>
              <a:rPr lang="nl-NL" dirty="0"/>
              <a:t> 500 in-</a:t>
            </a:r>
            <a:r>
              <a:rPr lang="nl-NL" dirty="0" err="1"/>
              <a:t>hospital</a:t>
            </a:r>
            <a:r>
              <a:rPr lang="nl-NL" dirty="0"/>
              <a:t> </a:t>
            </a:r>
            <a:r>
              <a:rPr lang="nl-NL" dirty="0" err="1"/>
              <a:t>falls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Trained</a:t>
            </a:r>
            <a:r>
              <a:rPr lang="nl-NL" dirty="0"/>
              <a:t> a machine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algorithm</a:t>
            </a:r>
            <a:r>
              <a:rPr lang="nl-NL" dirty="0"/>
              <a:t> (X-boost)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detect</a:t>
            </a:r>
            <a:r>
              <a:rPr lang="nl-NL" dirty="0"/>
              <a:t> in-</a:t>
            </a:r>
            <a:r>
              <a:rPr lang="nl-NL" dirty="0" err="1"/>
              <a:t>hospital</a:t>
            </a:r>
            <a:r>
              <a:rPr lang="nl-NL" dirty="0"/>
              <a:t> </a:t>
            </a:r>
            <a:r>
              <a:rPr lang="nl-NL" dirty="0" err="1"/>
              <a:t>falls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Recall</a:t>
            </a:r>
            <a:r>
              <a:rPr lang="nl-NL" dirty="0"/>
              <a:t> ~90%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Precision ~20%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41" y="1654857"/>
            <a:ext cx="5148262" cy="3557139"/>
          </a:xfrm>
        </p:spPr>
      </p:pic>
      <p:pic>
        <p:nvPicPr>
          <p:cNvPr id="8" name="Tijdelijke aanduiding voor afbeelding 5"/>
          <p:cNvPicPr>
            <a:picLocks noChangeAspect="1"/>
          </p:cNvPicPr>
          <p:nvPr/>
        </p:nvPicPr>
        <p:blipFill>
          <a:blip r:embed="rId3"/>
          <a:srcRect l="8488" r="8488"/>
          <a:stretch>
            <a:fillRect/>
          </a:stretch>
        </p:blipFill>
        <p:spPr>
          <a:xfrm>
            <a:off x="6096000" y="1540933"/>
            <a:ext cx="6096000" cy="47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6495145" y="4730488"/>
            <a:ext cx="1219857" cy="27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3100" y="1100092"/>
            <a:ext cx="3108787" cy="1325563"/>
          </a:xfrm>
        </p:spPr>
        <p:txBody>
          <a:bodyPr/>
          <a:lstStyle/>
          <a:p>
            <a:r>
              <a:rPr lang="nl-NL" dirty="0"/>
              <a:t>Next steps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Improving</a:t>
            </a:r>
            <a:r>
              <a:rPr lang="nl-NL" dirty="0"/>
              <a:t> </a:t>
            </a:r>
            <a:r>
              <a:rPr lang="nl-NL" dirty="0" err="1"/>
              <a:t>precission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detection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prediction</a:t>
            </a:r>
            <a:r>
              <a:rPr lang="nl-NL" dirty="0"/>
              <a:t> of in-</a:t>
            </a:r>
            <a:r>
              <a:rPr lang="nl-NL" dirty="0" err="1"/>
              <a:t>hospital</a:t>
            </a:r>
            <a:r>
              <a:rPr lang="nl-NL" dirty="0"/>
              <a:t> </a:t>
            </a:r>
            <a:r>
              <a:rPr lang="nl-NL" dirty="0" err="1"/>
              <a:t>falls</a:t>
            </a:r>
            <a:endParaRPr lang="nl-NL" dirty="0"/>
          </a:p>
        </p:txBody>
      </p:sp>
      <p:pic>
        <p:nvPicPr>
          <p:cNvPr id="9" name="Tijdelijke aanduiding voor afbeelding 5"/>
          <p:cNvPicPr>
            <a:picLocks noChangeAspect="1"/>
          </p:cNvPicPr>
          <p:nvPr/>
        </p:nvPicPr>
        <p:blipFill rotWithShape="1">
          <a:blip r:embed="rId2"/>
          <a:srcRect l="1647" r="13594" b="19273"/>
          <a:stretch/>
        </p:blipFill>
        <p:spPr>
          <a:xfrm>
            <a:off x="4235338" y="3897329"/>
            <a:ext cx="2869735" cy="2222734"/>
          </a:xfrm>
          <a:prstGeom prst="rect">
            <a:avLst/>
          </a:prstGeom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6977725" y="1100092"/>
            <a:ext cx="31087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AB6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Looking</a:t>
            </a:r>
            <a:r>
              <a:rPr lang="nl-NL" dirty="0"/>
              <a:t> </a:t>
            </a:r>
            <a:r>
              <a:rPr lang="nl-NL" dirty="0" err="1"/>
              <a:t>for</a:t>
            </a:r>
            <a:endParaRPr lang="nl-NL" dirty="0"/>
          </a:p>
        </p:txBody>
      </p:sp>
      <p:sp>
        <p:nvSpPr>
          <p:cNvPr id="12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977725" y="2425655"/>
            <a:ext cx="5346700" cy="37513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World </a:t>
            </a:r>
            <a:r>
              <a:rPr lang="nl-NL" dirty="0" err="1" smtClean="0"/>
              <a:t>improvers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Team </a:t>
            </a:r>
            <a:r>
              <a:rPr lang="nl-NL" dirty="0" err="1" smtClean="0"/>
              <a:t>players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Data </a:t>
            </a:r>
            <a:r>
              <a:rPr lang="nl-NL" dirty="0" err="1" smtClean="0"/>
              <a:t>crunchers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>
          <a:xfrm>
            <a:off x="0" y="834500"/>
            <a:ext cx="12192000" cy="6023499"/>
          </a:xfrm>
        </p:spPr>
      </p:sp>
      <p:sp>
        <p:nvSpPr>
          <p:cNvPr id="3" name="Tekstvak 2"/>
          <p:cNvSpPr txBox="1"/>
          <p:nvPr/>
        </p:nvSpPr>
        <p:spPr>
          <a:xfrm>
            <a:off x="3417902" y="958788"/>
            <a:ext cx="459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hlinkClick r:id="rId3"/>
              </a:rPr>
              <a:t>e.geleijn@amsterdamumc.nl</a:t>
            </a:r>
            <a:endParaRPr lang="nl-NL" sz="2400" dirty="0" smtClean="0"/>
          </a:p>
          <a:p>
            <a:r>
              <a:rPr lang="nl-NL" sz="2400" dirty="0" smtClean="0">
                <a:hlinkClick r:id="rId4"/>
              </a:rPr>
              <a:t>r.morantevallejo@vu.nl</a:t>
            </a:r>
            <a:r>
              <a:rPr lang="nl-NL" sz="2400" dirty="0" smtClean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092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KonicaMinolta</Template>
  <TotalTime>2326</TotalTime>
  <Words>156</Words>
  <Application>Microsoft Office PowerPoint</Application>
  <PresentationFormat>Breedbeeld</PresentationFormat>
  <Paragraphs>33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Kantoorthema</vt:lpstr>
      <vt:lpstr> </vt:lpstr>
      <vt:lpstr>PowerPoint-presentatie</vt:lpstr>
      <vt:lpstr>Research question</vt:lpstr>
      <vt:lpstr>Assets</vt:lpstr>
      <vt:lpstr>Already done</vt:lpstr>
      <vt:lpstr>Next steps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Edwin Geleijn</cp:lastModifiedBy>
  <cp:revision>122</cp:revision>
  <dcterms:created xsi:type="dcterms:W3CDTF">2018-06-28T15:32:29Z</dcterms:created>
  <dcterms:modified xsi:type="dcterms:W3CDTF">2019-11-25T09:54:29Z</dcterms:modified>
</cp:coreProperties>
</file>