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365" r:id="rId7"/>
    <p:sldId id="916" r:id="rId8"/>
    <p:sldId id="294" r:id="rId9"/>
    <p:sldId id="886" r:id="rId10"/>
    <p:sldId id="296" r:id="rId11"/>
    <p:sldId id="297" r:id="rId12"/>
    <p:sldId id="8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E3EA7-C464-964F-A66B-4B48F2B7025D}" v="11" dt="2019-12-19T08:51:57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9"/>
    <p:restoredTop sz="94694"/>
  </p:normalViewPr>
  <p:slideViewPr>
    <p:cSldViewPr snapToGrid="0" snapToObjects="1">
      <p:cViewPr>
        <p:scale>
          <a:sx n="97" d="100"/>
          <a:sy n="97" d="100"/>
        </p:scale>
        <p:origin x="1152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85C30-3EA0-0547-9261-F3784D51702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D254-1513-3C4C-A779-924A5A38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3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D8837-946F-4693-8D37-9AC519828C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61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ABFE8-321F-4AF8-9D5E-1F9037F09E45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01688"/>
            <a:ext cx="7126288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5360"/>
          </a:xfrm>
        </p:spPr>
        <p:txBody>
          <a:bodyPr wrap="square" lIns="90000" tIns="46800" rIns="90000" bIns="46800"/>
          <a:lstStyle/>
          <a:p>
            <a:pPr hangingPunct="1"/>
            <a:endParaRPr lang="nl-NL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9619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ABFE8-321F-4AF8-9D5E-1F9037F09E45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01688"/>
            <a:ext cx="7126288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5360"/>
          </a:xfrm>
        </p:spPr>
        <p:txBody>
          <a:bodyPr wrap="square" lIns="90000" tIns="46800" rIns="90000" bIns="46800"/>
          <a:lstStyle/>
          <a:p>
            <a:pPr hangingPunct="1"/>
            <a:r>
              <a:rPr lang="nl-NL" err="1">
                <a:latin typeface="Arial" pitchFamily="18"/>
                <a:cs typeface="Arial" pitchFamily="2"/>
              </a:rPr>
              <a:t>Coding</a:t>
            </a:r>
            <a:r>
              <a:rPr lang="nl-NL">
                <a:latin typeface="Arial" pitchFamily="18"/>
                <a:cs typeface="Arial" pitchFamily="2"/>
              </a:rPr>
              <a:t> </a:t>
            </a:r>
            <a:r>
              <a:rPr lang="nl-NL" err="1">
                <a:latin typeface="Arial" pitchFamily="18"/>
                <a:cs typeface="Arial" pitchFamily="2"/>
              </a:rPr>
              <a:t>since</a:t>
            </a:r>
            <a:r>
              <a:rPr lang="nl-NL">
                <a:latin typeface="Arial" pitchFamily="18"/>
                <a:cs typeface="Arial" pitchFamily="2"/>
              </a:rPr>
              <a:t> I was 15, but never </a:t>
            </a:r>
            <a:r>
              <a:rPr lang="nl-NL" err="1">
                <a:latin typeface="Arial" pitchFamily="18"/>
                <a:cs typeface="Arial" pitchFamily="2"/>
              </a:rPr>
              <a:t>considered</a:t>
            </a:r>
            <a:r>
              <a:rPr lang="nl-NL">
                <a:latin typeface="Arial" pitchFamily="18"/>
                <a:cs typeface="Arial" pitchFamily="2"/>
              </a:rPr>
              <a:t> </a:t>
            </a:r>
            <a:r>
              <a:rPr lang="nl-NL" err="1">
                <a:latin typeface="Arial" pitchFamily="18"/>
                <a:cs typeface="Arial" pitchFamily="2"/>
              </a:rPr>
              <a:t>myself</a:t>
            </a:r>
            <a:r>
              <a:rPr lang="nl-NL">
                <a:latin typeface="Arial" pitchFamily="18"/>
                <a:cs typeface="Arial" pitchFamily="2"/>
              </a:rPr>
              <a:t> a </a:t>
            </a:r>
            <a:r>
              <a:rPr lang="nl-NL" err="1">
                <a:latin typeface="Arial" pitchFamily="18"/>
                <a:cs typeface="Arial" pitchFamily="2"/>
              </a:rPr>
              <a:t>compuer</a:t>
            </a:r>
            <a:r>
              <a:rPr lang="nl-NL">
                <a:latin typeface="Arial" pitchFamily="18"/>
                <a:cs typeface="Arial" pitchFamily="2"/>
              </a:rPr>
              <a:t> </a:t>
            </a:r>
            <a:r>
              <a:rPr lang="nl-NL" err="1">
                <a:latin typeface="Arial" pitchFamily="18"/>
                <a:cs typeface="Arial" pitchFamily="2"/>
              </a:rPr>
              <a:t>scientist</a:t>
            </a:r>
            <a:endParaRPr lang="nl-NL">
              <a:latin typeface="Arial" pitchFamily="18"/>
              <a:cs typeface="Arial" pitchFamily="2"/>
            </a:endParaRPr>
          </a:p>
          <a:p>
            <a:pPr hangingPunct="1"/>
            <a:r>
              <a:rPr lang="nl-NL">
                <a:latin typeface="Arial" pitchFamily="18"/>
                <a:cs typeface="Arial" pitchFamily="2"/>
              </a:rPr>
              <a:t>Always been </a:t>
            </a:r>
            <a:r>
              <a:rPr lang="nl-NL" err="1">
                <a:latin typeface="Arial" pitchFamily="18"/>
                <a:cs typeface="Arial" pitchFamily="2"/>
              </a:rPr>
              <a:t>interdisciplinary</a:t>
            </a:r>
            <a:endParaRPr lang="nl-NL">
              <a:latin typeface="Arial" pitchFamily="18"/>
              <a:cs typeface="Arial" pitchFamily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latin typeface="Arial" pitchFamily="18"/>
                <a:cs typeface="Arial" pitchFamily="2"/>
              </a:rPr>
              <a:t>	</a:t>
            </a:r>
            <a:r>
              <a:rPr lang="nl-NL" err="1">
                <a:latin typeface="Arial" pitchFamily="18"/>
                <a:cs typeface="Arial" pitchFamily="2"/>
              </a:rPr>
              <a:t>Cognitive</a:t>
            </a:r>
            <a:r>
              <a:rPr lang="nl-NL">
                <a:latin typeface="Arial" pitchFamily="18"/>
                <a:cs typeface="Arial" pitchFamily="2"/>
              </a:rPr>
              <a:t> systems (5/34): Computer </a:t>
            </a:r>
            <a:r>
              <a:rPr lang="nl-NL" err="1">
                <a:latin typeface="Arial" pitchFamily="18"/>
                <a:cs typeface="Arial" pitchFamily="2"/>
              </a:rPr>
              <a:t>science</a:t>
            </a:r>
            <a:r>
              <a:rPr lang="nl-NL">
                <a:latin typeface="Arial" pitchFamily="18"/>
                <a:cs typeface="Arial" pitchFamily="2"/>
              </a:rPr>
              <a:t> (11), </a:t>
            </a:r>
            <a:r>
              <a:rPr lang="nl-NL" err="1">
                <a:latin typeface="Arial" pitchFamily="18"/>
                <a:cs typeface="Arial" pitchFamily="2"/>
              </a:rPr>
              <a:t>psychology</a:t>
            </a:r>
            <a:r>
              <a:rPr lang="nl-NL">
                <a:latin typeface="Arial" pitchFamily="18"/>
                <a:cs typeface="Arial" pitchFamily="2"/>
              </a:rPr>
              <a:t> (4), </a:t>
            </a:r>
            <a:r>
              <a:rPr lang="nl-NL" err="1">
                <a:latin typeface="Arial" pitchFamily="18"/>
                <a:cs typeface="Arial" pitchFamily="2"/>
              </a:rPr>
              <a:t>philosophy</a:t>
            </a:r>
            <a:r>
              <a:rPr lang="nl-NL">
                <a:latin typeface="Arial" pitchFamily="18"/>
                <a:cs typeface="Arial" pitchFamily="2"/>
              </a:rPr>
              <a:t> (4), </a:t>
            </a:r>
            <a:r>
              <a:rPr lang="nl-NL" err="1">
                <a:latin typeface="Arial" pitchFamily="18"/>
                <a:cs typeface="Arial" pitchFamily="2"/>
              </a:rPr>
              <a:t>linguistics</a:t>
            </a:r>
            <a:r>
              <a:rPr lang="nl-NL">
                <a:latin typeface="Arial" pitchFamily="18"/>
                <a:cs typeface="Arial" pitchFamily="2"/>
              </a:rPr>
              <a:t> (1), {“</a:t>
            </a:r>
            <a:r>
              <a:rPr lang="nl-NL" err="1">
                <a:latin typeface="Arial" pitchFamily="18"/>
                <a:cs typeface="Arial" pitchFamily="2"/>
              </a:rPr>
              <a:t>science</a:t>
            </a:r>
            <a:r>
              <a:rPr lang="nl-NL">
                <a:latin typeface="Arial" pitchFamily="18"/>
                <a:cs typeface="Arial" pitchFamily="2"/>
              </a:rPr>
              <a:t>” (4), </a:t>
            </a:r>
            <a:r>
              <a:rPr lang="nl-NL" err="1">
                <a:latin typeface="Arial" pitchFamily="18"/>
                <a:cs typeface="Arial" pitchFamily="2"/>
              </a:rPr>
              <a:t>math</a:t>
            </a:r>
            <a:r>
              <a:rPr lang="nl-NL">
                <a:latin typeface="Arial" pitchFamily="18"/>
                <a:cs typeface="Arial" pitchFamily="2"/>
              </a:rPr>
              <a:t> (5)}</a:t>
            </a:r>
          </a:p>
          <a:p>
            <a:pPr hangingPunct="1"/>
            <a:r>
              <a:rPr lang="nl-NL" err="1">
                <a:latin typeface="Arial" pitchFamily="18"/>
                <a:cs typeface="Arial" pitchFamily="2"/>
              </a:rPr>
              <a:t>Some</a:t>
            </a:r>
            <a:r>
              <a:rPr lang="nl-NL">
                <a:latin typeface="Arial" pitchFamily="18"/>
                <a:cs typeface="Arial" pitchFamily="2"/>
              </a:rPr>
              <a:t> contact </a:t>
            </a:r>
            <a:r>
              <a:rPr lang="nl-NL" err="1">
                <a:latin typeface="Arial" pitchFamily="18"/>
                <a:cs typeface="Arial" pitchFamily="2"/>
              </a:rPr>
              <a:t>with</a:t>
            </a:r>
            <a:r>
              <a:rPr lang="nl-NL">
                <a:latin typeface="Arial" pitchFamily="18"/>
                <a:cs typeface="Arial" pitchFamily="2"/>
              </a:rPr>
              <a:t> business, but </a:t>
            </a:r>
            <a:r>
              <a:rPr lang="nl-NL" err="1">
                <a:latin typeface="Arial" pitchFamily="18"/>
                <a:cs typeface="Arial" pitchFamily="2"/>
              </a:rPr>
              <a:t>enough</a:t>
            </a:r>
            <a:r>
              <a:rPr lang="nl-NL">
                <a:latin typeface="Arial" pitchFamily="18"/>
                <a:cs typeface="Arial" pitchFamily="2"/>
              </a:rPr>
              <a:t> </a:t>
            </a:r>
            <a:r>
              <a:rPr lang="nl-NL" err="1">
                <a:latin typeface="Arial" pitchFamily="18"/>
                <a:cs typeface="Arial" pitchFamily="2"/>
              </a:rPr>
              <a:t>to</a:t>
            </a:r>
            <a:r>
              <a:rPr lang="nl-NL">
                <a:latin typeface="Arial" pitchFamily="18"/>
                <a:cs typeface="Arial" pitchFamily="2"/>
              </a:rPr>
              <a:t> </a:t>
            </a:r>
            <a:r>
              <a:rPr lang="nl-NL" err="1">
                <a:latin typeface="Arial" pitchFamily="18"/>
                <a:cs typeface="Arial" pitchFamily="2"/>
              </a:rPr>
              <a:t>learn</a:t>
            </a:r>
            <a:r>
              <a:rPr lang="nl-NL">
                <a:latin typeface="Arial" pitchFamily="18"/>
                <a:cs typeface="Arial" pitchFamily="2"/>
              </a:rPr>
              <a:t> </a:t>
            </a:r>
            <a:r>
              <a:rPr lang="nl-NL" err="1">
                <a:latin typeface="Arial" pitchFamily="18"/>
                <a:cs typeface="Arial" pitchFamily="2"/>
              </a:rPr>
              <a:t>that</a:t>
            </a:r>
            <a:r>
              <a:rPr lang="nl-NL">
                <a:latin typeface="Arial" pitchFamily="18"/>
                <a:cs typeface="Arial" pitchFamily="2"/>
              </a:rPr>
              <a:t> is </a:t>
            </a:r>
            <a:r>
              <a:rPr lang="nl-NL" err="1">
                <a:latin typeface="Arial" pitchFamily="18"/>
                <a:cs typeface="Arial" pitchFamily="2"/>
              </a:rPr>
              <a:t>not</a:t>
            </a:r>
            <a:r>
              <a:rPr lang="nl-NL">
                <a:latin typeface="Arial" pitchFamily="18"/>
                <a:cs typeface="Arial" pitchFamily="2"/>
              </a:rPr>
              <a:t> </a:t>
            </a:r>
            <a:r>
              <a:rPr lang="nl-NL" err="1">
                <a:latin typeface="Arial" pitchFamily="18"/>
                <a:cs typeface="Arial" pitchFamily="2"/>
              </a:rPr>
              <a:t>my</a:t>
            </a:r>
            <a:r>
              <a:rPr lang="nl-NL">
                <a:latin typeface="Arial" pitchFamily="18"/>
                <a:cs typeface="Arial" pitchFamily="2"/>
              </a:rPr>
              <a:t> </a:t>
            </a:r>
            <a:r>
              <a:rPr lang="nl-NL" err="1">
                <a:latin typeface="Arial" pitchFamily="18"/>
                <a:cs typeface="Arial" pitchFamily="2"/>
              </a:rPr>
              <a:t>preferred</a:t>
            </a:r>
            <a:r>
              <a:rPr lang="nl-NL">
                <a:latin typeface="Arial" pitchFamily="18"/>
                <a:cs typeface="Arial" pitchFamily="2"/>
              </a:rPr>
              <a:t> area of </a:t>
            </a:r>
            <a:r>
              <a:rPr lang="nl-NL" err="1">
                <a:latin typeface="Arial" pitchFamily="18"/>
                <a:cs typeface="Arial" pitchFamily="2"/>
              </a:rPr>
              <a:t>specialization</a:t>
            </a:r>
            <a:endParaRPr lang="nl-NL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5430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25" y="554038"/>
            <a:ext cx="4918075" cy="2767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21</a:t>
            </a:r>
            <a:r>
              <a:rPr lang="en-US" baseline="30000" dirty="0"/>
              <a:t>ST</a:t>
            </a:r>
            <a:r>
              <a:rPr lang="en-US" baseline="0" dirty="0"/>
              <a:t> CURES ACT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73407" y="7009322"/>
            <a:ext cx="4263759" cy="37026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02A7B-DE31-A24E-87DE-FFB94FF0CFF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1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slide and before the next</a:t>
            </a:r>
            <a:r>
              <a:rPr lang="en-US" baseline="0" dirty="0"/>
              <a:t> one we need a slide with bullet points:</a:t>
            </a:r>
          </a:p>
          <a:p>
            <a:r>
              <a:rPr lang="en-US" baseline="0" dirty="0"/>
              <a:t>Provide comprehensive and accurate information</a:t>
            </a:r>
          </a:p>
          <a:p>
            <a:r>
              <a:rPr lang="en-US" baseline="0" dirty="0"/>
              <a:t>Negotiate with originator pharma companies</a:t>
            </a:r>
          </a:p>
          <a:p>
            <a:r>
              <a:rPr lang="en-US" baseline="0" dirty="0"/>
              <a:t>Simplify the regulatory administrative burden</a:t>
            </a:r>
          </a:p>
          <a:p>
            <a:r>
              <a:rPr lang="en-US" baseline="0" dirty="0"/>
              <a:t>Deliver the drugs</a:t>
            </a:r>
          </a:p>
          <a:p>
            <a:r>
              <a:rPr lang="en-US" baseline="0" dirty="0"/>
              <a:t>Negotiate reimbursement / payment</a:t>
            </a:r>
          </a:p>
          <a:p>
            <a:r>
              <a:rPr lang="en-US" baseline="0" dirty="0"/>
              <a:t>Collect safety and outcome data</a:t>
            </a:r>
          </a:p>
          <a:p>
            <a:r>
              <a:rPr lang="en-US" baseline="0" dirty="0"/>
              <a:t>Provide useful data back to all parties </a:t>
            </a:r>
            <a:r>
              <a:rPr lang="mr-IN" baseline="0" dirty="0"/>
              <a:t>–</a:t>
            </a:r>
            <a:r>
              <a:rPr lang="en-US" baseline="0" dirty="0"/>
              <a:t> patients, physicians, companies, regulators, </a:t>
            </a:r>
            <a:r>
              <a:rPr lang="en-US" baseline="0" dirty="0" err="1"/>
              <a:t>payors</a:t>
            </a:r>
            <a:r>
              <a:rPr lang="en-US" baseline="0" dirty="0"/>
              <a:t>, public</a:t>
            </a:r>
          </a:p>
          <a:p>
            <a:r>
              <a:rPr lang="en-US" baseline="0" dirty="0"/>
              <a:t>- Without interfering with the clinical development and clinical trial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1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9CB5-9A9C-194E-BC95-4CB84ADC7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0C1B0-BDDB-E14F-AE23-901D9558E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36C3F-FEE7-1943-8F58-52D4A4A9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74F1-3B69-5C48-B2F4-26B67A93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559D-0C42-B545-8850-02334799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4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A2A2-DD8C-BF41-8A86-0D94C3F8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8F503-084D-0146-A736-30EA5BD83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CF4F5-2218-6B4A-B0C6-CA2627EC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04A6F-FCA1-9F42-8969-C6E467EE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E0A3-A133-224E-8B61-5A42AE65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1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FB5AC-E049-0B45-B598-9DAE89843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882FB-C878-6F43-B4A8-9DCE6A6B6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19F3B-BEE9-3242-A1B7-71400B3D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03CF6-4C84-CA40-9BE2-24C87B38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11700-BE8B-524D-AB34-BE7FBCDD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27268"/>
            <a:ext cx="8181975" cy="14460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5375"/>
            <a:ext cx="8181975" cy="131830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03293"/>
            <a:ext cx="7620000" cy="19526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712766"/>
            <a:ext cx="12192000" cy="145234"/>
            <a:chOff x="0" y="6712766"/>
            <a:chExt cx="9903819" cy="136525"/>
          </a:xfrm>
        </p:grpSpPr>
        <p:sp>
          <p:nvSpPr>
            <p:cNvPr id="8" name="Rectangle 7"/>
            <p:cNvSpPr/>
            <p:nvPr/>
          </p:nvSpPr>
          <p:spPr>
            <a:xfrm>
              <a:off x="3960219" y="6712766"/>
              <a:ext cx="1981200" cy="136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41419" y="6712766"/>
              <a:ext cx="19812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22619" y="6712766"/>
              <a:ext cx="19812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81200" y="6712766"/>
              <a:ext cx="19812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712766"/>
              <a:ext cx="1981200" cy="136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9252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422245" y="2632321"/>
            <a:ext cx="1098067" cy="152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 rot="5400000">
            <a:off x="61641" y="5872163"/>
            <a:ext cx="1819274" cy="1524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 rot="5400000">
            <a:off x="-108461" y="1003544"/>
            <a:ext cx="2159486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sp>
        <p:nvSpPr>
          <p:cNvPr id="22" name="Title 3"/>
          <p:cNvSpPr>
            <a:spLocks noGrp="1"/>
          </p:cNvSpPr>
          <p:nvPr>
            <p:ph type="ctrTitle"/>
          </p:nvPr>
        </p:nvSpPr>
        <p:spPr>
          <a:xfrm>
            <a:off x="2009775" y="1371903"/>
            <a:ext cx="9144000" cy="7875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3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2515136" y="2426924"/>
            <a:ext cx="8267163" cy="345000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/>
              <a:t>Introduction</a:t>
            </a:r>
          </a:p>
          <a:p>
            <a:r>
              <a:rPr lang="nl-NL"/>
              <a:t>The Problem</a:t>
            </a:r>
          </a:p>
          <a:p>
            <a:r>
              <a:rPr lang="nl-NL"/>
              <a:t>myTomorrows’ Vision</a:t>
            </a:r>
          </a:p>
          <a:p>
            <a:r>
              <a:rPr lang="nl-NL"/>
              <a:t>The Solution</a:t>
            </a:r>
          </a:p>
          <a:p>
            <a:r>
              <a:rPr lang="nl-NL"/>
              <a:t>Next Steps</a:t>
            </a:r>
          </a:p>
          <a:p>
            <a:r>
              <a:rPr lang="nl-NL"/>
              <a:t>Conclusion</a:t>
            </a:r>
          </a:p>
          <a:p>
            <a:r>
              <a:rPr lang="nl-NL"/>
              <a:t>Q&amp;A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0689" y="4071941"/>
            <a:ext cx="1781175" cy="152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7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27268"/>
            <a:ext cx="9144000" cy="1446032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5375"/>
            <a:ext cx="9144000" cy="131830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712766"/>
            <a:ext cx="12192000" cy="145234"/>
            <a:chOff x="0" y="6712766"/>
            <a:chExt cx="9903819" cy="136525"/>
          </a:xfrm>
        </p:grpSpPr>
        <p:sp>
          <p:nvSpPr>
            <p:cNvPr id="6" name="Rectangle 5"/>
            <p:cNvSpPr/>
            <p:nvPr/>
          </p:nvSpPr>
          <p:spPr>
            <a:xfrm>
              <a:off x="3960219" y="6712766"/>
              <a:ext cx="1981200" cy="136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1419" y="6712766"/>
              <a:ext cx="19812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22619" y="6712766"/>
              <a:ext cx="19812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1200" y="6712766"/>
              <a:ext cx="19812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712766"/>
              <a:ext cx="1981200" cy="136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9449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48" y="2565218"/>
            <a:ext cx="7991477" cy="144603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48" y="4306525"/>
            <a:ext cx="7991475" cy="13183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975" y="0"/>
            <a:ext cx="914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-10062" y="0"/>
            <a:ext cx="10292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1476375" y="0"/>
            <a:ext cx="11483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3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2610" y="0"/>
            <a:ext cx="119593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343" y="2011765"/>
            <a:ext cx="7991477" cy="4108297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956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487027" y="0"/>
            <a:ext cx="50808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558337" y="0"/>
            <a:ext cx="633663" cy="633663"/>
            <a:chOff x="11558337" y="0"/>
            <a:chExt cx="633663" cy="633663"/>
          </a:xfrm>
        </p:grpSpPr>
        <p:sp>
          <p:nvSpPr>
            <p:cNvPr id="12" name="Rectangle 11"/>
            <p:cNvSpPr/>
            <p:nvPr/>
          </p:nvSpPr>
          <p:spPr>
            <a:xfrm>
              <a:off x="11558337" y="0"/>
              <a:ext cx="633663" cy="633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337" y="0"/>
              <a:ext cx="633663" cy="633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190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44200" y="0"/>
            <a:ext cx="1447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10383324" y="0"/>
            <a:ext cx="36087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11558337" y="0"/>
            <a:ext cx="633663" cy="63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009775" y="2565218"/>
            <a:ext cx="7377362" cy="1446032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90168" y="4306525"/>
            <a:ext cx="7396969" cy="131830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01274" y="0"/>
            <a:ext cx="1820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12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4318" y="0"/>
            <a:ext cx="122163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9224210" y="0"/>
            <a:ext cx="200927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11558337" y="0"/>
            <a:ext cx="633663" cy="633663"/>
            <a:chOff x="11558337" y="0"/>
            <a:chExt cx="633663" cy="633663"/>
          </a:xfrm>
        </p:grpSpPr>
        <p:sp>
          <p:nvSpPr>
            <p:cNvPr id="5" name="Rectangle 4"/>
            <p:cNvSpPr/>
            <p:nvPr/>
          </p:nvSpPr>
          <p:spPr>
            <a:xfrm>
              <a:off x="11558337" y="0"/>
              <a:ext cx="633663" cy="633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337" y="0"/>
              <a:ext cx="633663" cy="633663"/>
            </a:xfrm>
            <a:prstGeom prst="rect">
              <a:avLst/>
            </a:prstGeom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85971" y="2460943"/>
            <a:ext cx="7377362" cy="2865035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59000" y="0"/>
            <a:ext cx="10136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38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58337" y="0"/>
            <a:ext cx="633663" cy="63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42975" y="2565218"/>
            <a:ext cx="7377362" cy="144603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" y="6712766"/>
            <a:ext cx="12192000" cy="145234"/>
            <a:chOff x="4875189" y="6712766"/>
            <a:chExt cx="7316811" cy="145234"/>
          </a:xfrm>
        </p:grpSpPr>
        <p:sp>
          <p:nvSpPr>
            <p:cNvPr id="15" name="Rectangle 14"/>
            <p:cNvSpPr/>
            <p:nvPr/>
          </p:nvSpPr>
          <p:spPr>
            <a:xfrm>
              <a:off x="9753063" y="6712766"/>
              <a:ext cx="2438937" cy="1452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4126" y="6712766"/>
              <a:ext cx="2438937" cy="1452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5189" y="6712766"/>
              <a:ext cx="2438937" cy="145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644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86CE-1D88-B640-B77F-EF2CE06A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BCBE0-47DC-844C-8469-22F8A4DC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3246-975F-EF4D-8725-4AA2ADAA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8F9F1-8A34-8C4F-839F-E2F8A94E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3D48-1160-434C-95C4-F6B5FCAA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6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16F6-D708-4751-8876-026685EB3E7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712766"/>
            <a:ext cx="12192000" cy="145234"/>
            <a:chOff x="0" y="6712766"/>
            <a:chExt cx="9903819" cy="136525"/>
          </a:xfrm>
        </p:grpSpPr>
        <p:sp>
          <p:nvSpPr>
            <p:cNvPr id="9" name="Rectangle 8"/>
            <p:cNvSpPr/>
            <p:nvPr/>
          </p:nvSpPr>
          <p:spPr>
            <a:xfrm>
              <a:off x="3960219" y="6712766"/>
              <a:ext cx="1981200" cy="136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1419" y="6712766"/>
              <a:ext cx="19812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22619" y="6712766"/>
              <a:ext cx="19812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200" y="6712766"/>
              <a:ext cx="19812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712766"/>
              <a:ext cx="1981200" cy="136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50860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879558"/>
            <a:ext cx="10515600" cy="154840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94580"/>
            <a:ext cx="10515600" cy="10886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16F6-D708-4751-8876-026685EB3E72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" y="4538411"/>
            <a:ext cx="12192000" cy="97757"/>
            <a:chOff x="2442269" y="4538411"/>
            <a:chExt cx="9749731" cy="45719"/>
          </a:xfrm>
        </p:grpSpPr>
        <p:sp>
          <p:nvSpPr>
            <p:cNvPr id="9" name="Rectangle 8"/>
            <p:cNvSpPr/>
            <p:nvPr/>
          </p:nvSpPr>
          <p:spPr>
            <a:xfrm>
              <a:off x="4875189" y="4538411"/>
              <a:ext cx="2438937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53063" y="4538411"/>
              <a:ext cx="2438937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8137" y="4538411"/>
              <a:ext cx="243893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42269" y="4538411"/>
              <a:ext cx="2438937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15260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16F6-D708-4751-8876-026685EB3E72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712766"/>
            <a:ext cx="12192000" cy="145234"/>
            <a:chOff x="0" y="6712766"/>
            <a:chExt cx="9903819" cy="136525"/>
          </a:xfrm>
        </p:grpSpPr>
        <p:sp>
          <p:nvSpPr>
            <p:cNvPr id="11" name="Rectangle 10"/>
            <p:cNvSpPr/>
            <p:nvPr/>
          </p:nvSpPr>
          <p:spPr>
            <a:xfrm>
              <a:off x="3960219" y="6712766"/>
              <a:ext cx="1981200" cy="136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419" y="6712766"/>
              <a:ext cx="19812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2619" y="6712766"/>
              <a:ext cx="19812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1200" y="6712766"/>
              <a:ext cx="19812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712766"/>
              <a:ext cx="1981200" cy="136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0644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16F6-D708-4751-8876-026685EB3E72}" type="slidenum">
              <a:rPr lang="nl-NL" smtClean="0"/>
              <a:t>‹#›</a:t>
            </a:fld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712766"/>
            <a:ext cx="12192000" cy="145234"/>
            <a:chOff x="0" y="6712766"/>
            <a:chExt cx="9903819" cy="136525"/>
          </a:xfrm>
        </p:grpSpPr>
        <p:sp>
          <p:nvSpPr>
            <p:cNvPr id="12" name="Rectangle 11"/>
            <p:cNvSpPr/>
            <p:nvPr/>
          </p:nvSpPr>
          <p:spPr>
            <a:xfrm>
              <a:off x="3960219" y="6712766"/>
              <a:ext cx="1981200" cy="136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1419" y="6712766"/>
              <a:ext cx="19812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2619" y="6712766"/>
              <a:ext cx="19812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1200" y="6712766"/>
              <a:ext cx="19812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712766"/>
              <a:ext cx="1981200" cy="136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30582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16F6-D708-4751-8876-026685EB3E72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712766"/>
            <a:ext cx="12192000" cy="145234"/>
            <a:chOff x="0" y="6712766"/>
            <a:chExt cx="9903819" cy="136525"/>
          </a:xfrm>
        </p:grpSpPr>
        <p:sp>
          <p:nvSpPr>
            <p:cNvPr id="8" name="Rectangle 7"/>
            <p:cNvSpPr/>
            <p:nvPr/>
          </p:nvSpPr>
          <p:spPr>
            <a:xfrm>
              <a:off x="3960219" y="6712766"/>
              <a:ext cx="1981200" cy="136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41419" y="6712766"/>
              <a:ext cx="19812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22619" y="6712766"/>
              <a:ext cx="19812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81200" y="6712766"/>
              <a:ext cx="19812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712766"/>
              <a:ext cx="1981200" cy="136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02169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16F6-D708-4751-8876-026685EB3E72}" type="slidenum">
              <a:rPr lang="nl-NL" smtClean="0"/>
              <a:t>‹#›</a:t>
            </a:fld>
            <a:endParaRPr lang="nl-NL"/>
          </a:p>
        </p:txBody>
      </p:sp>
      <p:grpSp>
        <p:nvGrpSpPr>
          <p:cNvPr id="5" name="Group 4"/>
          <p:cNvGrpSpPr/>
          <p:nvPr/>
        </p:nvGrpSpPr>
        <p:grpSpPr>
          <a:xfrm>
            <a:off x="0" y="6712766"/>
            <a:ext cx="12192000" cy="145234"/>
            <a:chOff x="0" y="6712766"/>
            <a:chExt cx="9903819" cy="136525"/>
          </a:xfrm>
        </p:grpSpPr>
        <p:sp>
          <p:nvSpPr>
            <p:cNvPr id="6" name="Rectangle 5"/>
            <p:cNvSpPr/>
            <p:nvPr/>
          </p:nvSpPr>
          <p:spPr>
            <a:xfrm>
              <a:off x="3960219" y="6712766"/>
              <a:ext cx="1981200" cy="136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1419" y="6712766"/>
              <a:ext cx="19812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22619" y="6712766"/>
              <a:ext cx="19812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1200" y="6712766"/>
              <a:ext cx="19812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712766"/>
              <a:ext cx="1981200" cy="136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06383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16F6-D708-4751-8876-026685EB3E72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712766"/>
            <a:ext cx="12192000" cy="145234"/>
            <a:chOff x="0" y="6712766"/>
            <a:chExt cx="9903819" cy="136525"/>
          </a:xfrm>
        </p:grpSpPr>
        <p:sp>
          <p:nvSpPr>
            <p:cNvPr id="10" name="Rectangle 9"/>
            <p:cNvSpPr/>
            <p:nvPr/>
          </p:nvSpPr>
          <p:spPr>
            <a:xfrm>
              <a:off x="3960219" y="6712766"/>
              <a:ext cx="1981200" cy="136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1419" y="6712766"/>
              <a:ext cx="19812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2619" y="6712766"/>
              <a:ext cx="19812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81200" y="6712766"/>
              <a:ext cx="19812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2766"/>
              <a:ext cx="1981200" cy="136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02618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16F6-D708-4751-8876-026685EB3E72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337" y="0"/>
            <a:ext cx="633663" cy="6336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712766"/>
            <a:ext cx="12192000" cy="145234"/>
            <a:chOff x="0" y="6712766"/>
            <a:chExt cx="9903819" cy="136525"/>
          </a:xfrm>
        </p:grpSpPr>
        <p:sp>
          <p:nvSpPr>
            <p:cNvPr id="10" name="Rectangle 9"/>
            <p:cNvSpPr/>
            <p:nvPr/>
          </p:nvSpPr>
          <p:spPr>
            <a:xfrm>
              <a:off x="3960219" y="6712766"/>
              <a:ext cx="1981200" cy="136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1419" y="6712766"/>
              <a:ext cx="19812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2619" y="6712766"/>
              <a:ext cx="19812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81200" y="6712766"/>
              <a:ext cx="19812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2766"/>
              <a:ext cx="1981200" cy="136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297599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16F6-D708-4751-8876-026685EB3E72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58337" y="0"/>
            <a:ext cx="633663" cy="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77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298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0BFD7-BAC7-7644-A697-5985D71C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43251-8D27-2F46-9C3C-58C990FED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A9F15-8838-8248-9167-AD829681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BB7E-B388-734B-8310-988C4059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559D-F360-7C4B-95F5-C6F7824A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4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tx">
  <p:cSld name="Title,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1" y="6259521"/>
            <a:ext cx="2634475" cy="6014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542678" y="6417591"/>
            <a:ext cx="8693002" cy="34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69" tIns="82969" rIns="82969" bIns="8296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Watson Masterclass 2016</a:t>
            </a:r>
            <a:endParaRPr sz="1266"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266" y="6259530"/>
            <a:ext cx="840159" cy="5436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12444" y="273464"/>
            <a:ext cx="10977447" cy="114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559" y="6317454"/>
            <a:ext cx="12198406" cy="543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26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794" y="6312395"/>
            <a:ext cx="762047" cy="49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2" y="6322287"/>
            <a:ext cx="2392360" cy="53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1162" y="6333761"/>
            <a:ext cx="1319804" cy="5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2268887" y="6410498"/>
            <a:ext cx="8732030" cy="3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69" tIns="82969" rIns="82969" bIns="8296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Watson Masterclass</a:t>
            </a:r>
            <a:endParaRPr sz="1266"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28527" y="6245464"/>
            <a:ext cx="307963" cy="22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000" tIns="59000" rIns="59000" bIns="59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66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6455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2559" y="6317454"/>
            <a:ext cx="12198406" cy="543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26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8794" y="6312395"/>
            <a:ext cx="762047" cy="49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2" y="6322287"/>
            <a:ext cx="2392360" cy="53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1162" y="6333761"/>
            <a:ext cx="1319804" cy="5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/>
          <p:nvPr/>
        </p:nvSpPr>
        <p:spPr>
          <a:xfrm>
            <a:off x="2268887" y="6410498"/>
            <a:ext cx="8732030" cy="3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69" tIns="82969" rIns="82969" bIns="8296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Watson Masterclass</a:t>
            </a:r>
            <a:endParaRPr sz="1266"/>
          </a:p>
        </p:txBody>
      </p:sp>
      <p:sp>
        <p:nvSpPr>
          <p:cNvPr id="51" name="Google Shape;51;p9"/>
          <p:cNvSpPr/>
          <p:nvPr/>
        </p:nvSpPr>
        <p:spPr>
          <a:xfrm>
            <a:off x="2976281" y="6317454"/>
            <a:ext cx="6892582" cy="543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26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2268887" y="6410498"/>
            <a:ext cx="8732030" cy="3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69" tIns="82969" rIns="82969" bIns="8296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Watson Masterclass</a:t>
            </a:r>
            <a:endParaRPr sz="1266"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8794" y="6312395"/>
            <a:ext cx="762047" cy="49310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28527" y="6245464"/>
            <a:ext cx="307963" cy="22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000" tIns="59000" rIns="59000" bIns="59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66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6419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598" y="274636"/>
            <a:ext cx="10972804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562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598" y="1600199"/>
            <a:ext cx="10972804" cy="452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21457" marR="0" lvl="0" indent="-241093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2915" marR="0" lvl="1" indent="-241093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4372" marR="0" lvl="2" indent="-241093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5829" marR="0" lvl="3" indent="-241093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7287" marR="0" lvl="4" indent="-241093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28744" marR="0" lvl="5" indent="-28127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50201" marR="0" lvl="6" indent="-28127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71659" marR="0" lvl="7" indent="-28127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93116" marR="0" lvl="8" indent="-28127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2531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248826" y="6408381"/>
            <a:ext cx="333574" cy="26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75" tIns="64975" rIns="64975" bIns="64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66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7889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72AC-A502-FD4E-909E-8475AFED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1AEE1-756F-744E-A573-842971C1E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659B3-EA7E-2F4F-BD7E-C59FC91C2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6A6E0-8504-2E49-87FA-B07542F4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5B294-8BF3-6947-8D41-6D0D157D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015CF-8F93-D343-9789-4141B2D6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AACB-C06E-E246-B61D-2216F536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F556F-D276-DD43-9898-C8F85A4A4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92958-83FC-4742-B1EA-10EF3CE9A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D21FA-347C-2649-9304-E96AD19BF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6F9C5-5E0F-6748-B227-081F99704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FA2D4-DAC8-AA4D-914F-23B6C83D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48616-6D15-924A-AE34-B9F24243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CCDBE0-7FBF-5047-A33F-A262D161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F1EE-83B5-E141-903E-3375AFEC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04EF2-AB65-D24D-A740-70AB9130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A29DB-4662-5A4E-8B4D-93B25066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9C7D0-286B-8C43-9D60-DDB202FC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A4796-F91B-4E49-BB14-E26AEBF7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88D0-3BE5-F248-AE89-EBD50850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2726-0F54-6A49-8604-855E25A4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F5A2-9E56-2044-84DC-55A799E8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E1E05-C88B-6A44-92AF-810B632B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4371B-0923-CF4F-9CDC-CB757FF77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868FD-91C5-154E-93A4-4F488CD7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56A1B-162C-5848-9434-3E3A431C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FCAF8-4357-234E-BA30-640CA640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0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4A85-E339-DD4D-BBDC-7DAA6C4C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05FA4-4A9C-7148-A49B-781B2A4A8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66AEB-72EA-A543-9ED5-06A85CF0B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1FA4D-1604-D646-8FD3-B33A9F16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A9C80-5330-C741-AD77-86A94943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2B2A4-6CA9-934B-A952-6D3DB56D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97BAA-DBF8-5240-8ADD-E084C123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4C91-1F8E-8B4C-A763-C5B30776B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0B261-6ABD-284B-A7DE-6E5B29AE3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F907-0A87-EC40-8E98-F71D2EF96A23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2332E-80FC-5B45-BBA8-9F179A3D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A8058-13B6-894C-9572-DA99EF298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1CF0-535E-E949-9DFF-BA0BE587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4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279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3"/>
                </a:solidFill>
              </a:defRPr>
            </a:lvl1pPr>
          </a:lstStyle>
          <a:p>
            <a:fld id="{2F0816F6-D708-4751-8876-026685EB3E7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0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7.tiff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mailto:research@mytomorrows.com" TargetMode="External"/><Relationship Id="rId5" Type="http://schemas.openxmlformats.org/officeDocument/2006/relationships/image" Target="../media/image23.png"/><Relationship Id="rId10" Type="http://schemas.openxmlformats.org/officeDocument/2006/relationships/hyperlink" Target="https://mytomorrows.com/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72DF40F-7A2C-6346-A69F-FF410E06F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13524"/>
            <a:ext cx="8181975" cy="1318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13/12/2019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0ACCB6-3067-C94C-BBC2-227EAC51810B}"/>
              </a:ext>
            </a:extLst>
          </p:cNvPr>
          <p:cNvSpPr/>
          <p:nvPr/>
        </p:nvSpPr>
        <p:spPr>
          <a:xfrm>
            <a:off x="2630542" y="5655560"/>
            <a:ext cx="4316310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nl-NL" sz="2000" dirty="0"/>
              <a:t>Zoltán Szlávik, AI Research Director</a:t>
            </a:r>
          </a:p>
          <a:p>
            <a:r>
              <a:rPr lang="en-US" sz="2000" dirty="0">
                <a:ea typeface="Tahoma"/>
                <a:cs typeface="Tahoma"/>
              </a:rPr>
              <a:t>Selene Baez Santamaria, Researcher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E067F5-3AEC-7A4D-8BA7-9FEEAA434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402" y="3727268"/>
            <a:ext cx="4856573" cy="95990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do, and what </a:t>
            </a:r>
            <a:r>
              <a:rPr lang="en-US" b="1" dirty="0"/>
              <a:t>you</a:t>
            </a:r>
            <a:r>
              <a:rPr lang="en-US" dirty="0"/>
              <a:t> could do with us</a:t>
            </a:r>
          </a:p>
        </p:txBody>
      </p:sp>
    </p:spTree>
    <p:extLst>
      <p:ext uri="{BB962C8B-B14F-4D97-AF65-F5344CB8AC3E}">
        <p14:creationId xmlns:p14="http://schemas.microsoft.com/office/powerpoint/2010/main" val="240430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0DC365B-5CB7-2946-828B-A1087D5BC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94" y="3950441"/>
            <a:ext cx="3428487" cy="1034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2682363" y="2946892"/>
            <a:ext cx="2485985" cy="124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274047" y="291671"/>
            <a:ext cx="1027979" cy="100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788036" y="1413081"/>
            <a:ext cx="2442181" cy="67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2309925" y="2182870"/>
            <a:ext cx="1781292" cy="9525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99049" y="529113"/>
            <a:ext cx="438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  <a:t>1998 – 2003, Computer Science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4747" y="1509640"/>
            <a:ext cx="430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  <a:t>2004 – 2008, Information Retrieval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1216" y="2271633"/>
            <a:ext cx="48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  <a:t>2009 – 2012, Computational Intelligence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4229" y="3228355"/>
            <a:ext cx="4987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  <a:t>2013 – 2015, Advanced Analytics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  <a:t>2015 – (May) 2019, Center for Advanced Studies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</a:b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B7BA69-6C82-7E4D-8840-EFD937B913B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6277029" y="4916876"/>
            <a:ext cx="587215" cy="31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D688AC-D419-B14A-B9D9-C7B238B2C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1263" y="5179649"/>
            <a:ext cx="722632" cy="44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4BC2F-D90D-8D41-8818-125E72DDB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9561" y="5541898"/>
            <a:ext cx="782150" cy="3212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4892C8-E2D3-8F45-ADC7-0500B7FE48FB}"/>
              </a:ext>
            </a:extLst>
          </p:cNvPr>
          <p:cNvSpPr/>
          <p:nvPr/>
        </p:nvSpPr>
        <p:spPr>
          <a:xfrm>
            <a:off x="59110" y="631926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@zolley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E891A7-E52A-C340-9B0E-FBA192FA92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3856" y="268776"/>
            <a:ext cx="1259338" cy="12593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11729D-B13E-C048-A2D8-2CBE780E6EC6}"/>
              </a:ext>
            </a:extLst>
          </p:cNvPr>
          <p:cNvSpPr/>
          <p:nvPr/>
        </p:nvSpPr>
        <p:spPr>
          <a:xfrm>
            <a:off x="6983895" y="5001346"/>
            <a:ext cx="41558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/>
            </a:pPr>
            <a:r>
              <a:rPr lang="en-US" sz="1600" i="1" kern="0">
                <a:solidFill>
                  <a:srgbClr val="000000"/>
                </a:solidFill>
                <a:latin typeface="IBM Plex Sans" charset="0"/>
                <a:ea typeface="IBM Plex Sans" charset="0"/>
                <a:cs typeface="IBM Plex Sans" charset="0"/>
                <a:sym typeface="Calibri"/>
              </a:rPr>
              <a:t>2013 – present, VU Computer Science</a:t>
            </a:r>
          </a:p>
          <a:p>
            <a:pPr lvl="0" hangingPunct="0">
              <a:defRPr/>
            </a:pPr>
            <a:r>
              <a:rPr lang="en-US" sz="1600" i="1" kern="0">
                <a:solidFill>
                  <a:srgbClr val="000000"/>
                </a:solidFill>
                <a:latin typeface="IBM Plex Sans" charset="0"/>
                <a:ea typeface="IBM Plex Sans" charset="0"/>
                <a:cs typeface="IBM Plex Sans" charset="0"/>
                <a:sym typeface="Calibri"/>
              </a:rPr>
              <a:t>2015 – present, TUD Computer Science</a:t>
            </a:r>
          </a:p>
          <a:p>
            <a:pPr lvl="0" hangingPunct="0">
              <a:defRPr/>
            </a:pPr>
            <a:r>
              <a:rPr lang="en-US" sz="1600" i="1" kern="0">
                <a:solidFill>
                  <a:srgbClr val="000000"/>
                </a:solidFill>
                <a:latin typeface="IBM Plex Sans" charset="0"/>
                <a:ea typeface="IBM Plex Sans" charset="0"/>
                <a:cs typeface="IBM Plex Sans" charset="0"/>
                <a:sym typeface="Calibri"/>
              </a:rPr>
              <a:t>2018 – present, U. of Exeter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13E5FD-9591-414C-AE14-140575E523DC}"/>
              </a:ext>
            </a:extLst>
          </p:cNvPr>
          <p:cNvSpPr/>
          <p:nvPr/>
        </p:nvSpPr>
        <p:spPr>
          <a:xfrm>
            <a:off x="6983895" y="4322125"/>
            <a:ext cx="3886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>
                <a:solidFill>
                  <a:srgbClr val="000000"/>
                </a:solidFill>
                <a:latin typeface="IBM Plex Sans" charset="0"/>
                <a:ea typeface="IBM Plex Sans" charset="0"/>
                <a:cs typeface="IBM Plex Sans" charset="0"/>
                <a:sym typeface="Calibri"/>
              </a:rPr>
              <a:t>(June) 2019 – present, </a:t>
            </a:r>
            <a:r>
              <a:rPr lang="en-US" kern="0" err="1">
                <a:solidFill>
                  <a:srgbClr val="000000"/>
                </a:solidFill>
                <a:latin typeface="IBM Plex Sans" charset="0"/>
                <a:ea typeface="IBM Plex Sans" charset="0"/>
                <a:cs typeface="IBM Plex Sans" charset="0"/>
                <a:sym typeface="Calibri"/>
              </a:rPr>
              <a:t>myT</a:t>
            </a:r>
            <a:r>
              <a:rPr lang="en-US" kern="0">
                <a:solidFill>
                  <a:srgbClr val="000000"/>
                </a:solidFill>
                <a:latin typeface="IBM Plex Sans" charset="0"/>
                <a:ea typeface="IBM Plex Sans" charset="0"/>
                <a:cs typeface="IBM Plex Sans" charset="0"/>
                <a:sym typeface="Calibri"/>
              </a:rPr>
              <a:t> AI Research</a:t>
            </a: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C12AB5-967D-D841-839C-6603981FD864}"/>
              </a:ext>
            </a:extLst>
          </p:cNvPr>
          <p:cNvCxnSpPr/>
          <p:nvPr/>
        </p:nvCxnSpPr>
        <p:spPr>
          <a:xfrm>
            <a:off x="563415" y="4102443"/>
            <a:ext cx="1123229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64742E-1584-7542-BD88-BF4DAF17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1DD5-2377-4C49-A43E-26AB596F4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162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0DC365B-5CB7-2946-828B-A1087D5BC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94" y="3950441"/>
            <a:ext cx="3428487" cy="1034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2682363" y="2946892"/>
            <a:ext cx="2485985" cy="124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2309925" y="2182870"/>
            <a:ext cx="1781292" cy="9525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609997" y="1509640"/>
            <a:ext cx="430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  <a:t>2013 – 2015, Tech Rover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1216" y="2271633"/>
            <a:ext cx="48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  <a:t>2015 – 2017, MSc Artificial Intelligence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4229" y="3228355"/>
            <a:ext cx="4987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000000"/>
                </a:solidFill>
                <a:latin typeface="IBM Plex Sans" charset="0"/>
                <a:ea typeface="IBM Plex Sans" charset="0"/>
                <a:cs typeface="IBM Plex Sans" charset="0"/>
                <a:sym typeface="Calibri"/>
              </a:rPr>
              <a:t>2015 - 2016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  <a:t> , Center for Advanced Studies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</a:b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  <a:sym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13E5FD-9591-414C-AE14-140575E523DC}"/>
              </a:ext>
            </a:extLst>
          </p:cNvPr>
          <p:cNvSpPr/>
          <p:nvPr/>
        </p:nvSpPr>
        <p:spPr>
          <a:xfrm>
            <a:off x="6983895" y="4322125"/>
            <a:ext cx="396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>
                <a:solidFill>
                  <a:srgbClr val="000000"/>
                </a:solidFill>
                <a:latin typeface="IBM Plex Sans" charset="0"/>
                <a:ea typeface="IBM Plex Sans" charset="0"/>
                <a:cs typeface="IBM Plex Sans" charset="0"/>
                <a:sym typeface="Calibri"/>
              </a:rPr>
              <a:t>(October) 2017 – present, AI Researcher</a:t>
            </a: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C12AB5-967D-D841-839C-6603981FD864}"/>
              </a:ext>
            </a:extLst>
          </p:cNvPr>
          <p:cNvCxnSpPr/>
          <p:nvPr/>
        </p:nvCxnSpPr>
        <p:spPr>
          <a:xfrm>
            <a:off x="563415" y="4102443"/>
            <a:ext cx="1123229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64742E-1584-7542-BD88-BF4DAF17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1DD5-2377-4C49-A43E-26AB596F45F8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7A4F1D-5AA2-DC43-9BD6-AB13C378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90" y="215473"/>
            <a:ext cx="1526039" cy="24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2086A7-08FA-2543-9E44-812F4C71B7A1}"/>
              </a:ext>
            </a:extLst>
          </p:cNvPr>
          <p:cNvSpPr txBox="1"/>
          <p:nvPr/>
        </p:nvSpPr>
        <p:spPr>
          <a:xfrm>
            <a:off x="3076597" y="690490"/>
            <a:ext cx="430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  <a:sym typeface="Calibri"/>
              </a:rPr>
              <a:t>2011 – 2014, BSc Cognitive Systems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C307C6-1E21-834F-B3E9-97CD41D51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07" y="352278"/>
            <a:ext cx="2231354" cy="931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C61044-C1DC-304E-9D6F-DC4B33E500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400" y="1371511"/>
            <a:ext cx="2051050" cy="5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5903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r>
              <a:rPr lang="nl-NL" sz="4800" b="1" dirty="0" err="1"/>
              <a:t>Unmet</a:t>
            </a:r>
            <a:r>
              <a:rPr lang="nl-NL" sz="4800" b="1" dirty="0"/>
              <a:t> </a:t>
            </a:r>
            <a:r>
              <a:rPr lang="nl-NL" sz="4800" b="1" dirty="0" err="1"/>
              <a:t>medical</a:t>
            </a:r>
            <a:r>
              <a:rPr lang="nl-NL" sz="4800" b="1" dirty="0"/>
              <a:t> </a:t>
            </a:r>
            <a:r>
              <a:rPr lang="nl-NL" sz="4800" b="1" dirty="0" err="1"/>
              <a:t>need</a:t>
            </a:r>
            <a:endParaRPr sz="4800" b="1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8505C4E-ABAA-7D4D-B425-4605421EA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74" y="3002707"/>
            <a:ext cx="12336940" cy="3855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794" y="302076"/>
            <a:ext cx="11237204" cy="22462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Foundry Sterling Book" charset="0"/>
                <a:ea typeface="Foundry Sterling Book" charset="0"/>
                <a:cs typeface="Foundry Sterling Book" charset="0"/>
              </a:rPr>
              <a:t>There are over 10.000 known diseases 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Foundry Sterling Book" charset="0"/>
                <a:ea typeface="Foundry Sterling Book" charset="0"/>
                <a:cs typeface="Foundry Sterling Book" charset="0"/>
              </a:rPr>
              <a:t>and only 500 treatments.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17355-C5D4-5D4E-A513-2C093976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816F6-D708-4751-8876-026685EB3E72}" type="slidenum">
              <a:rPr kumimoji="0" lang="nl-NL" sz="1400" b="1" i="0" u="none" strike="noStrike" kern="1200" cap="none" spc="0" normalizeH="0" baseline="0" noProof="0" smtClean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41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1926" y="3933370"/>
            <a:ext cx="11019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Foundry Sterling Book" charset="0"/>
                <a:ea typeface="Foundry Sterling Book" charset="0"/>
                <a:cs typeface="Foundry Sterling Book" charset="0"/>
              </a:rPr>
              <a:t>To facilitate access to medicines under development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Foundry Sterling Book" charset="0"/>
                <a:ea typeface="Foundry Sterling Book" charset="0"/>
                <a:cs typeface="Foundry Sterling Book" charset="0"/>
              </a:rPr>
              <a:t>to patients with unmet medical needs.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-2"/>
            <a:ext cx="12191999" cy="34333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406" y="2265929"/>
            <a:ext cx="1134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Foundry Sterling Book" charset="0"/>
                <a:cs typeface="Foundry Sterling Book" charset="0"/>
              </a:rPr>
              <a:t>myTomorrows’ mission: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DB2B8-BA2F-8B46-A2F6-BE7CA9C8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816F6-D708-4751-8876-026685EB3E72}" type="slidenum">
              <a:rPr kumimoji="0" lang="nl-NL" sz="1400" b="1" i="0" u="none" strike="noStrike" kern="1200" cap="none" spc="0" normalizeH="0" baseline="0" noProof="0" smtClean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06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5690" y="366961"/>
            <a:ext cx="10515600" cy="810587"/>
          </a:xfrm>
        </p:spPr>
        <p:txBody>
          <a:bodyPr/>
          <a:lstStyle/>
          <a:p>
            <a:r>
              <a:rPr lang="nl-NL" dirty="0" err="1"/>
              <a:t>When</a:t>
            </a:r>
            <a:r>
              <a:rPr lang="nl-NL" dirty="0"/>
              <a:t> is </a:t>
            </a:r>
            <a:r>
              <a:rPr lang="nl-NL" dirty="0" err="1"/>
              <a:t>Early</a:t>
            </a:r>
            <a:r>
              <a:rPr lang="nl-NL" dirty="0"/>
              <a:t> Access </a:t>
            </a:r>
            <a:r>
              <a:rPr lang="nl-NL" dirty="0" err="1"/>
              <a:t>possible</a:t>
            </a:r>
            <a:r>
              <a:rPr lang="nl-NL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8" y="1234440"/>
            <a:ext cx="9350734" cy="52597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843AD-71F1-D74B-9E71-CAFE117B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816F6-D708-4751-8876-026685EB3E72}" type="slidenum">
              <a:rPr kumimoji="0" lang="nl-NL" sz="1400" b="1" i="0" u="none" strike="noStrike" kern="1200" cap="none" spc="0" normalizeH="0" baseline="0" noProof="0" smtClean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42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91" y="-228977"/>
            <a:ext cx="5910943" cy="151468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2860878" y="925182"/>
            <a:ext cx="535907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/>
          <a:p>
            <a:pPr>
              <a:buFont typeface="Arial"/>
              <a:defRPr sz="3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r>
              <a:rPr lang="en-US" sz="2000" dirty="0">
                <a:solidFill>
                  <a:srgbClr val="002060"/>
                </a:solidFill>
              </a:rPr>
              <a:t>Addressing unmet medical needs by improving access to treatments currently in development</a:t>
            </a:r>
            <a:endParaRPr sz="2000" dirty="0">
              <a:solidFill>
                <a:srgbClr val="002060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219489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5295689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37188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CD17F35-54D7-B24E-B2EB-69B532745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49" y="1855089"/>
            <a:ext cx="702503" cy="714685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50A557B-C6D5-4448-8F3F-2A6F466EC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86" y="1855089"/>
            <a:ext cx="950206" cy="747171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C815FD3-DC1E-FE4B-8E74-016E0CAB8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54" y="1882420"/>
            <a:ext cx="673201" cy="77153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5C5979D-B385-1D47-9488-10445DCF6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07" y="2081396"/>
            <a:ext cx="532349" cy="4583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8E3315-5E73-A640-A9EE-072843840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9" y="1890814"/>
            <a:ext cx="747171" cy="730928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73278D1-BDE7-D94B-B328-0684C3A4B0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68" y="1950515"/>
            <a:ext cx="1007057" cy="52383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C5A469D-4755-C248-A080-DBF013AD2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77" y="2052139"/>
            <a:ext cx="532349" cy="45831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029849-40BF-6F42-98E8-75EC8A6C6F5E}"/>
              </a:ext>
            </a:extLst>
          </p:cNvPr>
          <p:cNvCxnSpPr>
            <a:cxnSpLocks/>
          </p:cNvCxnSpPr>
          <p:nvPr/>
        </p:nvCxnSpPr>
        <p:spPr>
          <a:xfrm>
            <a:off x="1460090" y="2297549"/>
            <a:ext cx="622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84443D-413D-6D44-9425-5B022A0E5A5E}"/>
              </a:ext>
            </a:extLst>
          </p:cNvPr>
          <p:cNvCxnSpPr>
            <a:cxnSpLocks/>
          </p:cNvCxnSpPr>
          <p:nvPr/>
        </p:nvCxnSpPr>
        <p:spPr>
          <a:xfrm>
            <a:off x="4910036" y="2301174"/>
            <a:ext cx="6679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614702-65D2-DE4B-8C1C-A1AC066CAE57}"/>
              </a:ext>
            </a:extLst>
          </p:cNvPr>
          <p:cNvCxnSpPr>
            <a:cxnSpLocks/>
          </p:cNvCxnSpPr>
          <p:nvPr/>
        </p:nvCxnSpPr>
        <p:spPr>
          <a:xfrm>
            <a:off x="3621928" y="2304799"/>
            <a:ext cx="59237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7796A9-5817-244B-BEA2-6512706EF9BD}"/>
              </a:ext>
            </a:extLst>
          </p:cNvPr>
          <p:cNvCxnSpPr>
            <a:cxnSpLocks/>
          </p:cNvCxnSpPr>
          <p:nvPr/>
        </p:nvCxnSpPr>
        <p:spPr>
          <a:xfrm>
            <a:off x="6718960" y="2297199"/>
            <a:ext cx="894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8811FC-3BA3-BA47-A6F0-1D1A50CB21BA}"/>
              </a:ext>
            </a:extLst>
          </p:cNvPr>
          <p:cNvCxnSpPr>
            <a:cxnSpLocks/>
          </p:cNvCxnSpPr>
          <p:nvPr/>
        </p:nvCxnSpPr>
        <p:spPr>
          <a:xfrm>
            <a:off x="8542319" y="2285272"/>
            <a:ext cx="465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849EA1-509E-E44D-98E8-1EC70431305C}"/>
              </a:ext>
            </a:extLst>
          </p:cNvPr>
          <p:cNvCxnSpPr>
            <a:cxnSpLocks/>
          </p:cNvCxnSpPr>
          <p:nvPr/>
        </p:nvCxnSpPr>
        <p:spPr>
          <a:xfrm>
            <a:off x="10471641" y="2281296"/>
            <a:ext cx="465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521EC3-3E2C-8645-824A-012CFE3BB19C}"/>
              </a:ext>
            </a:extLst>
          </p:cNvPr>
          <p:cNvSpPr txBox="1"/>
          <p:nvPr/>
        </p:nvSpPr>
        <p:spPr>
          <a:xfrm>
            <a:off x="315289" y="2706748"/>
            <a:ext cx="154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Outreach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8312B8-0C9F-9744-9BE9-A05E53ECDEC7}"/>
              </a:ext>
            </a:extLst>
          </p:cNvPr>
          <p:cNvSpPr txBox="1"/>
          <p:nvPr/>
        </p:nvSpPr>
        <p:spPr>
          <a:xfrm>
            <a:off x="2273809" y="2706748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Engage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005A78-EF54-FF4E-96BC-35B7F4278850}"/>
              </a:ext>
            </a:extLst>
          </p:cNvPr>
          <p:cNvSpPr txBox="1"/>
          <p:nvPr/>
        </p:nvSpPr>
        <p:spPr>
          <a:xfrm>
            <a:off x="5529765" y="2706748"/>
            <a:ext cx="125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Inform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FDFDD7-0AC8-A645-ACFF-EBF86174862F}"/>
              </a:ext>
            </a:extLst>
          </p:cNvPr>
          <p:cNvSpPr txBox="1"/>
          <p:nvPr/>
        </p:nvSpPr>
        <p:spPr>
          <a:xfrm>
            <a:off x="7515710" y="270674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Assist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39F62F-553A-9143-9C54-8175FC8B95B0}"/>
              </a:ext>
            </a:extLst>
          </p:cNvPr>
          <p:cNvSpPr txBox="1"/>
          <p:nvPr/>
        </p:nvSpPr>
        <p:spPr>
          <a:xfrm>
            <a:off x="9321862" y="2706748"/>
            <a:ext cx="98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Treat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8546C5-E9CB-9A48-AF10-B55671008598}"/>
              </a:ext>
            </a:extLst>
          </p:cNvPr>
          <p:cNvCxnSpPr>
            <a:cxnSpLocks/>
          </p:cNvCxnSpPr>
          <p:nvPr/>
        </p:nvCxnSpPr>
        <p:spPr>
          <a:xfrm>
            <a:off x="11260851" y="2664245"/>
            <a:ext cx="0" cy="176320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948BDA-6F52-214C-855B-0738A53095A7}"/>
              </a:ext>
            </a:extLst>
          </p:cNvPr>
          <p:cNvCxnSpPr>
            <a:cxnSpLocks/>
          </p:cNvCxnSpPr>
          <p:nvPr/>
        </p:nvCxnSpPr>
        <p:spPr>
          <a:xfrm>
            <a:off x="4558383" y="2596658"/>
            <a:ext cx="0" cy="178308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90314E-ACF8-D949-8772-3310FF9E652D}"/>
              </a:ext>
            </a:extLst>
          </p:cNvPr>
          <p:cNvSpPr txBox="1"/>
          <p:nvPr/>
        </p:nvSpPr>
        <p:spPr>
          <a:xfrm>
            <a:off x="3529764" y="4510726"/>
            <a:ext cx="20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Medical Data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Collection &amp; Structuring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03E1CE-5F7A-0E4A-91B5-615219DE46E9}"/>
              </a:ext>
            </a:extLst>
          </p:cNvPr>
          <p:cNvSpPr txBox="1"/>
          <p:nvPr/>
        </p:nvSpPr>
        <p:spPr>
          <a:xfrm>
            <a:off x="10170677" y="4510726"/>
            <a:ext cx="2021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Treatment Data</a:t>
            </a:r>
          </a:p>
          <a:p>
            <a:pPr algn="ctr"/>
            <a:r>
              <a:rPr lang="en-US" sz="1400" dirty="0">
                <a:solidFill>
                  <a:schemeClr val="accent5"/>
                </a:solidFill>
              </a:rPr>
              <a:t>Collection &amp; Processing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43EC5F-C44D-FC41-A298-1C3997FAF184}"/>
              </a:ext>
            </a:extLst>
          </p:cNvPr>
          <p:cNvCxnSpPr>
            <a:cxnSpLocks/>
          </p:cNvCxnSpPr>
          <p:nvPr/>
        </p:nvCxnSpPr>
        <p:spPr>
          <a:xfrm>
            <a:off x="5629630" y="4892597"/>
            <a:ext cx="442490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07D4096-5588-7A4E-8A40-ECF7FF664140}"/>
              </a:ext>
            </a:extLst>
          </p:cNvPr>
          <p:cNvCxnSpPr>
            <a:cxnSpLocks/>
          </p:cNvCxnSpPr>
          <p:nvPr/>
        </p:nvCxnSpPr>
        <p:spPr>
          <a:xfrm flipV="1">
            <a:off x="6121086" y="4126685"/>
            <a:ext cx="0" cy="76591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96AF5EE-5F0E-EF4A-9708-188AE38B9B0B}"/>
              </a:ext>
            </a:extLst>
          </p:cNvPr>
          <p:cNvCxnSpPr>
            <a:cxnSpLocks/>
          </p:cNvCxnSpPr>
          <p:nvPr/>
        </p:nvCxnSpPr>
        <p:spPr>
          <a:xfrm flipV="1">
            <a:off x="8033946" y="4123156"/>
            <a:ext cx="0" cy="76591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98E7C19-E3A2-B940-A3F3-506DFD49B70C}"/>
              </a:ext>
            </a:extLst>
          </p:cNvPr>
          <p:cNvSpPr txBox="1"/>
          <p:nvPr/>
        </p:nvSpPr>
        <p:spPr>
          <a:xfrm>
            <a:off x="2149011" y="3219692"/>
            <a:ext cx="15645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/>
                </a:solidFill>
              </a:rPr>
              <a:t>Free consultation with medical team,</a:t>
            </a:r>
          </a:p>
          <a:p>
            <a:pPr algn="ctr"/>
            <a:r>
              <a:rPr lang="en-US" sz="1100" dirty="0">
                <a:solidFill>
                  <a:schemeClr val="accent5"/>
                </a:solidFill>
              </a:rPr>
              <a:t> 1:1 intake if eligible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784237-6364-F84B-93CA-37C388C97D2B}"/>
              </a:ext>
            </a:extLst>
          </p:cNvPr>
          <p:cNvSpPr txBox="1"/>
          <p:nvPr/>
        </p:nvSpPr>
        <p:spPr>
          <a:xfrm>
            <a:off x="5122485" y="3219692"/>
            <a:ext cx="1974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/>
                </a:solidFill>
              </a:rPr>
              <a:t>Tailored treatment report</a:t>
            </a:r>
          </a:p>
          <a:p>
            <a:pPr algn="ctr"/>
            <a:r>
              <a:rPr lang="en-US" sz="1100" dirty="0">
                <a:solidFill>
                  <a:schemeClr val="accent5"/>
                </a:solidFill>
              </a:rPr>
              <a:t> based on the accumulated patient data and Knowledge Base search outcome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FF3D14-4429-7646-8FFE-3A405D94C9E5}"/>
              </a:ext>
            </a:extLst>
          </p:cNvPr>
          <p:cNvSpPr txBox="1"/>
          <p:nvPr/>
        </p:nvSpPr>
        <p:spPr>
          <a:xfrm>
            <a:off x="7312643" y="3219692"/>
            <a:ext cx="169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/>
                </a:solidFill>
              </a:rPr>
              <a:t>Assist the patient with </a:t>
            </a:r>
          </a:p>
          <a:p>
            <a:pPr algn="ctr"/>
            <a:r>
              <a:rPr lang="en-US" sz="1100" dirty="0">
                <a:solidFill>
                  <a:schemeClr val="accent5"/>
                </a:solidFill>
              </a:rPr>
              <a:t>actionable next steps towards a CT, EAP or </a:t>
            </a:r>
            <a:r>
              <a:rPr lang="en-US" sz="1100" dirty="0" err="1">
                <a:solidFill>
                  <a:schemeClr val="accent5"/>
                </a:solidFill>
              </a:rPr>
              <a:t>RegArb</a:t>
            </a:r>
            <a:r>
              <a:rPr lang="en-US" sz="1100" dirty="0">
                <a:solidFill>
                  <a:schemeClr val="accent5"/>
                </a:solidFill>
              </a:rPr>
              <a:t> treatment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7B8B94-8047-8240-A2C6-A1A73F23A35A}"/>
              </a:ext>
            </a:extLst>
          </p:cNvPr>
          <p:cNvSpPr txBox="1"/>
          <p:nvPr/>
        </p:nvSpPr>
        <p:spPr>
          <a:xfrm>
            <a:off x="9057954" y="3219692"/>
            <a:ext cx="16955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/>
                </a:solidFill>
              </a:rPr>
              <a:t>Provide the treating physician with the medicines</a:t>
            </a:r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92384E66-085F-E941-BC3A-AA8C135E7437}"/>
              </a:ext>
            </a:extLst>
          </p:cNvPr>
          <p:cNvSpPr/>
          <p:nvPr/>
        </p:nvSpPr>
        <p:spPr>
          <a:xfrm>
            <a:off x="891564" y="1595891"/>
            <a:ext cx="314963" cy="29767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9F671239-C930-7F4E-8AEA-38695367155A}"/>
              </a:ext>
            </a:extLst>
          </p:cNvPr>
          <p:cNvSpPr/>
          <p:nvPr/>
        </p:nvSpPr>
        <p:spPr>
          <a:xfrm>
            <a:off x="3713546" y="4451633"/>
            <a:ext cx="314963" cy="29767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9B26CF-3DE9-EE49-A69C-CAC52F2C5129}"/>
              </a:ext>
            </a:extLst>
          </p:cNvPr>
          <p:cNvSpPr/>
          <p:nvPr/>
        </p:nvSpPr>
        <p:spPr>
          <a:xfrm>
            <a:off x="6452949" y="1790948"/>
            <a:ext cx="314963" cy="29767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EF262490-F32A-8A49-A9BB-DCF6D806816E}"/>
              </a:ext>
            </a:extLst>
          </p:cNvPr>
          <p:cNvSpPr/>
          <p:nvPr/>
        </p:nvSpPr>
        <p:spPr>
          <a:xfrm>
            <a:off x="11768185" y="4389906"/>
            <a:ext cx="314963" cy="29767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7304B-295E-AC47-9867-AD5EE8A76EC4}"/>
              </a:ext>
            </a:extLst>
          </p:cNvPr>
          <p:cNvSpPr txBox="1"/>
          <p:nvPr/>
        </p:nvSpPr>
        <p:spPr>
          <a:xfrm>
            <a:off x="50581" y="4980046"/>
            <a:ext cx="2623172" cy="26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/>
                </a:solidFill>
              </a:rPr>
              <a:t>Heavy AI/Data Science involvement</a:t>
            </a:r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6661D244-2916-6542-A3E4-7DA9E4578BE2}"/>
              </a:ext>
            </a:extLst>
          </p:cNvPr>
          <p:cNvSpPr/>
          <p:nvPr/>
        </p:nvSpPr>
        <p:spPr>
          <a:xfrm>
            <a:off x="0" y="4932243"/>
            <a:ext cx="314963" cy="29767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8CCFBCB-6DED-D749-AE68-74BF9BDB5B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356" y="5464849"/>
            <a:ext cx="1007515" cy="99752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11835BC-EFA3-F942-AF39-B208546E314B}"/>
              </a:ext>
            </a:extLst>
          </p:cNvPr>
          <p:cNvSpPr txBox="1"/>
          <p:nvPr/>
        </p:nvSpPr>
        <p:spPr>
          <a:xfrm>
            <a:off x="1801487" y="5809722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25B"/>
                </a:solidFill>
                <a:effectLst/>
                <a:uLnTx/>
                <a:uFillTx/>
              </a:rPr>
              <a:t>my</a:t>
            </a:r>
            <a:r>
              <a:rPr lang="en-US" sz="1400" b="1" kern="0" dirty="0">
                <a:solidFill>
                  <a:srgbClr val="00325B"/>
                </a:solidFill>
              </a:rPr>
              <a:t>T knowledge graph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325B"/>
              </a:solidFill>
              <a:effectLst/>
              <a:uLnTx/>
              <a:uFillTx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9EB1E6E-EB30-844A-852E-DBBAA459A28E}"/>
              </a:ext>
            </a:extLst>
          </p:cNvPr>
          <p:cNvCxnSpPr>
            <a:cxnSpLocks/>
          </p:cNvCxnSpPr>
          <p:nvPr/>
        </p:nvCxnSpPr>
        <p:spPr>
          <a:xfrm flipV="1">
            <a:off x="4555301" y="5027295"/>
            <a:ext cx="0" cy="93285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1F94E3E-2125-834F-840F-8401EC99E57E}"/>
              </a:ext>
            </a:extLst>
          </p:cNvPr>
          <p:cNvCxnSpPr>
            <a:cxnSpLocks/>
          </p:cNvCxnSpPr>
          <p:nvPr/>
        </p:nvCxnSpPr>
        <p:spPr>
          <a:xfrm flipV="1">
            <a:off x="6065668" y="4159351"/>
            <a:ext cx="0" cy="180079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AF2A98E-D097-FC43-B4CB-D718BBB24CA5}"/>
              </a:ext>
            </a:extLst>
          </p:cNvPr>
          <p:cNvCxnSpPr>
            <a:cxnSpLocks/>
          </p:cNvCxnSpPr>
          <p:nvPr/>
        </p:nvCxnSpPr>
        <p:spPr>
          <a:xfrm flipV="1">
            <a:off x="981050" y="3229968"/>
            <a:ext cx="0" cy="250484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5FF4AF0-BD65-9844-80C8-94D738FBBE62}"/>
              </a:ext>
            </a:extLst>
          </p:cNvPr>
          <p:cNvCxnSpPr>
            <a:cxnSpLocks/>
          </p:cNvCxnSpPr>
          <p:nvPr/>
        </p:nvCxnSpPr>
        <p:spPr>
          <a:xfrm>
            <a:off x="981050" y="5734812"/>
            <a:ext cx="24333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822CAA-31EA-7241-81D4-00E6466F5B36}"/>
              </a:ext>
            </a:extLst>
          </p:cNvPr>
          <p:cNvCxnSpPr>
            <a:cxnSpLocks/>
          </p:cNvCxnSpPr>
          <p:nvPr/>
        </p:nvCxnSpPr>
        <p:spPr>
          <a:xfrm flipV="1">
            <a:off x="4421871" y="5947754"/>
            <a:ext cx="1643797" cy="123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591182E1-72AC-4343-9908-39832E1C3653}"/>
              </a:ext>
            </a:extLst>
          </p:cNvPr>
          <p:cNvSpPr/>
          <p:nvPr/>
        </p:nvSpPr>
        <p:spPr>
          <a:xfrm>
            <a:off x="9488444" y="6223169"/>
            <a:ext cx="300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54A"/>
                </a:solidFill>
                <a:latin typeface="Arial" panose="020B0604020202020204" pitchFamily="34" charset="0"/>
              </a:rPr>
              <a:t>Anthony </a:t>
            </a:r>
            <a:r>
              <a:rPr lang="en-US" sz="1200" dirty="0" err="1">
                <a:solidFill>
                  <a:srgbClr val="00254A"/>
                </a:solidFill>
                <a:latin typeface="Arial" panose="020B0604020202020204" pitchFamily="34" charset="0"/>
              </a:rPr>
              <a:t>Fokkerweg</a:t>
            </a:r>
            <a:r>
              <a:rPr lang="en-US" sz="1200" dirty="0">
                <a:solidFill>
                  <a:srgbClr val="00254A"/>
                </a:solidFill>
                <a:latin typeface="Arial" panose="020B0604020202020204" pitchFamily="34" charset="0"/>
              </a:rPr>
              <a:t> 61, </a:t>
            </a:r>
          </a:p>
          <a:p>
            <a:r>
              <a:rPr lang="en-US" sz="1200" dirty="0">
                <a:solidFill>
                  <a:srgbClr val="00254A"/>
                </a:solidFill>
                <a:latin typeface="Arial" panose="020B0604020202020204" pitchFamily="34" charset="0"/>
              </a:rPr>
              <a:t>1059 CP Amsterdam NL</a:t>
            </a:r>
          </a:p>
          <a:p>
            <a:r>
              <a:rPr lang="en-US" sz="1200" dirty="0">
                <a:solidFill>
                  <a:srgbClr val="00254A"/>
                </a:solidFill>
                <a:latin typeface="Arial" panose="020B0604020202020204" pitchFamily="34" charset="0"/>
              </a:rPr>
              <a:t>Nearest metro: Henk </a:t>
            </a:r>
            <a:r>
              <a:rPr lang="en-US" sz="1200" dirty="0" err="1">
                <a:solidFill>
                  <a:srgbClr val="00254A"/>
                </a:solidFill>
                <a:latin typeface="Arial" panose="020B0604020202020204" pitchFamily="34" charset="0"/>
              </a:rPr>
              <a:t>Sneevlietweg</a:t>
            </a:r>
            <a:endParaRPr lang="en-US" sz="1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06541D2-7681-C048-96EF-2FE7EB90F989}"/>
              </a:ext>
            </a:extLst>
          </p:cNvPr>
          <p:cNvSpPr/>
          <p:nvPr/>
        </p:nvSpPr>
        <p:spPr>
          <a:xfrm>
            <a:off x="9494781" y="5961827"/>
            <a:ext cx="277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https://mytomorrows.com/</a:t>
            </a:r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13496FA-AFCE-D04E-9DC1-EE520DB2F5FD}"/>
              </a:ext>
            </a:extLst>
          </p:cNvPr>
          <p:cNvSpPr/>
          <p:nvPr/>
        </p:nvSpPr>
        <p:spPr>
          <a:xfrm>
            <a:off x="-16478" y="6517740"/>
            <a:ext cx="5774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For internships and collaboration contact us at </a:t>
            </a:r>
            <a:r>
              <a:rPr lang="en-US" sz="1400" dirty="0">
                <a:solidFill>
                  <a:srgbClr val="002060"/>
                </a:solidFill>
                <a:hlinkClick r:id="rId11"/>
              </a:rPr>
              <a:t>research@mytomorrows.com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6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yTomorrows Theme 2017">
  <a:themeElements>
    <a:clrScheme name="Custom 3">
      <a:dk1>
        <a:srgbClr val="00335B"/>
      </a:dk1>
      <a:lt1>
        <a:sysClr val="window" lastClr="FFFFFF"/>
      </a:lt1>
      <a:dk2>
        <a:srgbClr val="7792A8"/>
      </a:dk2>
      <a:lt2>
        <a:srgbClr val="E7E6E6"/>
      </a:lt2>
      <a:accent1>
        <a:srgbClr val="2EAFE8"/>
      </a:accent1>
      <a:accent2>
        <a:srgbClr val="BAF2D8"/>
      </a:accent2>
      <a:accent3>
        <a:srgbClr val="1D6FA9"/>
      </a:accent3>
      <a:accent4>
        <a:srgbClr val="E17800"/>
      </a:accent4>
      <a:accent5>
        <a:srgbClr val="7792A8"/>
      </a:accent5>
      <a:accent6>
        <a:srgbClr val="F19D19"/>
      </a:accent6>
      <a:hlink>
        <a:srgbClr val="00335B"/>
      </a:hlink>
      <a:folHlink>
        <a:srgbClr val="00335B"/>
      </a:folHlink>
    </a:clrScheme>
    <a:fontScheme name="myTomorrows Theme 201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AC55E9C-F6DC-7245-8EF4-7D324F5EBF77}" vid="{C9DBC97B-3D8A-904A-8E52-AD1DD466D0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rs xmlns="1e1be66f-1f8a-4a06-9158-fc346e795318">
      <UserInfo>
        <DisplayName/>
        <AccountId xsi:nil="true"/>
        <AccountType/>
      </UserInfo>
    </Approv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92B83BE446F44D8316DF20A50853BC" ma:contentTypeVersion="13" ma:contentTypeDescription="Create a new document." ma:contentTypeScope="" ma:versionID="bf4ee0549fadd3ca2bc15831dde68264">
  <xsd:schema xmlns:xsd="http://www.w3.org/2001/XMLSchema" xmlns:xs="http://www.w3.org/2001/XMLSchema" xmlns:p="http://schemas.microsoft.com/office/2006/metadata/properties" xmlns:ns2="1e1be66f-1f8a-4a06-9158-fc346e795318" xmlns:ns3="af36ed26-fb01-45c7-9aec-a5c13ae56bc3" targetNamespace="http://schemas.microsoft.com/office/2006/metadata/properties" ma:root="true" ma:fieldsID="5c81fb752c4356eda33937dd0e2daf53" ns2:_="" ns3:_="">
    <xsd:import namespace="1e1be66f-1f8a-4a06-9158-fc346e795318"/>
    <xsd:import namespace="af36ed26-fb01-45c7-9aec-a5c13ae56b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Approv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be66f-1f8a-4a06-9158-fc346e795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Approvers" ma:index="18" nillable="true" ma:displayName="Approvers" ma:format="Dropdown" ma:list="UserInfo" ma:SharePointGroup="0" ma:internalName="Approv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6ed26-fb01-45c7-9aec-a5c13ae56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2BBCE-FE58-4703-9505-EF450FE25529}">
  <ds:schemaRefs>
    <ds:schemaRef ds:uri="http://purl.org/dc/dcmitype/"/>
    <ds:schemaRef ds:uri="http://purl.org/dc/elements/1.1/"/>
    <ds:schemaRef ds:uri="http://schemas.microsoft.com/office/2006/metadata/properties"/>
    <ds:schemaRef ds:uri="af36ed26-fb01-45c7-9aec-a5c13ae56bc3"/>
    <ds:schemaRef ds:uri="1e1be66f-1f8a-4a06-9158-fc346e79531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7E7279-395A-4A2C-96F3-336D6F1FB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be66f-1f8a-4a06-9158-fc346e795318"/>
    <ds:schemaRef ds:uri="af36ed26-fb01-45c7-9aec-a5c13ae56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E39BE-C216-473B-9344-E75C9E538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441</Words>
  <Application>Microsoft Macintosh PowerPoint</Application>
  <PresentationFormat>Widescreen</PresentationFormat>
  <Paragraphs>74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Foundry Sterling Book</vt:lpstr>
      <vt:lpstr>Helvetica Neue</vt:lpstr>
      <vt:lpstr>IBM Plex Sans</vt:lpstr>
      <vt:lpstr>Merriweather</vt:lpstr>
      <vt:lpstr>Tahoma</vt:lpstr>
      <vt:lpstr>Office Theme</vt:lpstr>
      <vt:lpstr>myTomorrows Theme 2017</vt:lpstr>
      <vt:lpstr>What we do, and what you could do with us</vt:lpstr>
      <vt:lpstr>PowerPoint Presentation</vt:lpstr>
      <vt:lpstr>PowerPoint Presentation</vt:lpstr>
      <vt:lpstr>Unmet medical need</vt:lpstr>
      <vt:lpstr>PowerPoint Presentation</vt:lpstr>
      <vt:lpstr>PowerPoint Presentation</vt:lpstr>
      <vt:lpstr>When is Early Access possible?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Mission</dc:title>
  <dc:creator>Robert-Jan Sips | myTomorrows</dc:creator>
  <cp:lastModifiedBy>Zoltán Szlávik | myTomorrows</cp:lastModifiedBy>
  <cp:revision>14</cp:revision>
  <dcterms:created xsi:type="dcterms:W3CDTF">2019-04-09T12:10:00Z</dcterms:created>
  <dcterms:modified xsi:type="dcterms:W3CDTF">2019-12-19T08:54:14Z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0x0101008F92B83BE446F44D8316DF20A50853BC</vt:lpwstr>
  </property>
</Properties>
</file>